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3.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56" r:id="rId2"/>
    <p:sldId id="258" r:id="rId3"/>
    <p:sldId id="259" r:id="rId4"/>
    <p:sldId id="312" r:id="rId5"/>
    <p:sldId id="265" r:id="rId6"/>
    <p:sldId id="307" r:id="rId7"/>
    <p:sldId id="302" r:id="rId8"/>
    <p:sldId id="304" r:id="rId9"/>
    <p:sldId id="305" r:id="rId10"/>
    <p:sldId id="275" r:id="rId11"/>
    <p:sldId id="296" r:id="rId12"/>
    <p:sldId id="314" r:id="rId13"/>
    <p:sldId id="315" r:id="rId14"/>
    <p:sldId id="306" r:id="rId15"/>
    <p:sldId id="309" r:id="rId16"/>
    <p:sldId id="310" r:id="rId17"/>
    <p:sldId id="283" r:id="rId18"/>
    <p:sldId id="284" r:id="rId19"/>
    <p:sldId id="285" r:id="rId20"/>
    <p:sldId id="297" r:id="rId21"/>
    <p:sldId id="286" r:id="rId22"/>
    <p:sldId id="298" r:id="rId23"/>
    <p:sldId id="287" r:id="rId24"/>
    <p:sldId id="288" r:id="rId25"/>
    <p:sldId id="299" r:id="rId26"/>
    <p:sldId id="300" r:id="rId27"/>
    <p:sldId id="301" r:id="rId28"/>
    <p:sldId id="260" r:id="rId29"/>
    <p:sldId id="313" r:id="rId30"/>
    <p:sldId id="291" r:id="rId31"/>
    <p:sldId id="295" r:id="rId32"/>
    <p:sldId id="294" r:id="rId33"/>
  </p:sldIdLst>
  <p:sldSz cx="10693400" cy="7562850"/>
  <p:notesSz cx="10693400" cy="756285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780"/>
    <a:srgbClr val="A0A7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47FF9C-E0C0-4C6E-ADA0-935315156EF8}" v="125" dt="2024-09-15T22:23:05.451"/>
    <p1510:client id="{BCF2B698-02BD-4CD3-935F-D315E0CE0137}" v="154" dt="2024-09-15T22:38:08.586"/>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5" autoAdjust="0"/>
    <p:restoredTop sz="93609" autoAdjust="0"/>
  </p:normalViewPr>
  <p:slideViewPr>
    <p:cSldViewPr>
      <p:cViewPr>
        <p:scale>
          <a:sx n="100" d="100"/>
          <a:sy n="100" d="100"/>
        </p:scale>
        <p:origin x="12" y="-195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yed Mohamed" userId="60a7f0907562504e" providerId="LiveId" clId="{BCF2B698-02BD-4CD3-935F-D315E0CE0137}"/>
    <pc:docChg chg="undo custSel modSld">
      <pc:chgData name="Syed Mohamed" userId="60a7f0907562504e" providerId="LiveId" clId="{BCF2B698-02BD-4CD3-935F-D315E0CE0137}" dt="2024-09-15T22:38:08.586" v="150" actId="20577"/>
      <pc:docMkLst>
        <pc:docMk/>
      </pc:docMkLst>
      <pc:sldChg chg="addSp modSp mod">
        <pc:chgData name="Syed Mohamed" userId="60a7f0907562504e" providerId="LiveId" clId="{BCF2B698-02BD-4CD3-935F-D315E0CE0137}" dt="2024-09-15T22:38:08.586" v="150" actId="20577"/>
        <pc:sldMkLst>
          <pc:docMk/>
          <pc:sldMk cId="0" sldId="258"/>
        </pc:sldMkLst>
        <pc:spChg chg="mod">
          <ac:chgData name="Syed Mohamed" userId="60a7f0907562504e" providerId="LiveId" clId="{BCF2B698-02BD-4CD3-935F-D315E0CE0137}" dt="2024-09-15T22:32:57.871" v="46" actId="1076"/>
          <ac:spMkLst>
            <pc:docMk/>
            <pc:sldMk cId="0" sldId="258"/>
            <ac:spMk id="7" creationId="{00000000-0000-0000-0000-000000000000}"/>
          </ac:spMkLst>
        </pc:spChg>
        <pc:spChg chg="mod">
          <ac:chgData name="Syed Mohamed" userId="60a7f0907562504e" providerId="LiveId" clId="{BCF2B698-02BD-4CD3-935F-D315E0CE0137}" dt="2024-09-15T22:33:00.793" v="47" actId="1076"/>
          <ac:spMkLst>
            <pc:docMk/>
            <pc:sldMk cId="0" sldId="258"/>
            <ac:spMk id="8" creationId="{00000000-0000-0000-0000-000000000000}"/>
          </ac:spMkLst>
        </pc:spChg>
        <pc:spChg chg="mod">
          <ac:chgData name="Syed Mohamed" userId="60a7f0907562504e" providerId="LiveId" clId="{BCF2B698-02BD-4CD3-935F-D315E0CE0137}" dt="2024-09-15T22:34:51.733" v="68" actId="1076"/>
          <ac:spMkLst>
            <pc:docMk/>
            <pc:sldMk cId="0" sldId="258"/>
            <ac:spMk id="9" creationId="{00000000-0000-0000-0000-000000000000}"/>
          </ac:spMkLst>
        </pc:spChg>
        <pc:spChg chg="mod">
          <ac:chgData name="Syed Mohamed" userId="60a7f0907562504e" providerId="LiveId" clId="{BCF2B698-02BD-4CD3-935F-D315E0CE0137}" dt="2024-09-15T22:36:23.070" v="82" actId="1076"/>
          <ac:spMkLst>
            <pc:docMk/>
            <pc:sldMk cId="0" sldId="258"/>
            <ac:spMk id="10" creationId="{00000000-0000-0000-0000-000000000000}"/>
          </ac:spMkLst>
        </pc:spChg>
        <pc:spChg chg="mod">
          <ac:chgData name="Syed Mohamed" userId="60a7f0907562504e" providerId="LiveId" clId="{BCF2B698-02BD-4CD3-935F-D315E0CE0137}" dt="2024-09-15T22:33:06.257" v="48" actId="1076"/>
          <ac:spMkLst>
            <pc:docMk/>
            <pc:sldMk cId="0" sldId="258"/>
            <ac:spMk id="11" creationId="{00000000-0000-0000-0000-000000000000}"/>
          </ac:spMkLst>
        </pc:spChg>
        <pc:spChg chg="mod">
          <ac:chgData name="Syed Mohamed" userId="60a7f0907562504e" providerId="LiveId" clId="{BCF2B698-02BD-4CD3-935F-D315E0CE0137}" dt="2024-09-15T22:33:09.094" v="49" actId="1076"/>
          <ac:spMkLst>
            <pc:docMk/>
            <pc:sldMk cId="0" sldId="258"/>
            <ac:spMk id="12" creationId="{00000000-0000-0000-0000-000000000000}"/>
          </ac:spMkLst>
        </pc:spChg>
        <pc:spChg chg="mod">
          <ac:chgData name="Syed Mohamed" userId="60a7f0907562504e" providerId="LiveId" clId="{BCF2B698-02BD-4CD3-935F-D315E0CE0137}" dt="2024-09-15T22:38:08.586" v="150" actId="20577"/>
          <ac:spMkLst>
            <pc:docMk/>
            <pc:sldMk cId="0" sldId="258"/>
            <ac:spMk id="13" creationId="{00000000-0000-0000-0000-000000000000}"/>
          </ac:spMkLst>
        </pc:spChg>
        <pc:spChg chg="mod">
          <ac:chgData name="Syed Mohamed" userId="60a7f0907562504e" providerId="LiveId" clId="{BCF2B698-02BD-4CD3-935F-D315E0CE0137}" dt="2024-09-15T22:35:05.862" v="70" actId="1076"/>
          <ac:spMkLst>
            <pc:docMk/>
            <pc:sldMk cId="0" sldId="258"/>
            <ac:spMk id="14" creationId="{00000000-0000-0000-0000-000000000000}"/>
          </ac:spMkLst>
        </pc:spChg>
        <pc:spChg chg="mod">
          <ac:chgData name="Syed Mohamed" userId="60a7f0907562504e" providerId="LiveId" clId="{BCF2B698-02BD-4CD3-935F-D315E0CE0137}" dt="2024-09-15T22:34:46.087" v="66" actId="1076"/>
          <ac:spMkLst>
            <pc:docMk/>
            <pc:sldMk cId="0" sldId="258"/>
            <ac:spMk id="15" creationId="{00000000-0000-0000-0000-000000000000}"/>
          </ac:spMkLst>
        </pc:spChg>
        <pc:spChg chg="mod">
          <ac:chgData name="Syed Mohamed" userId="60a7f0907562504e" providerId="LiveId" clId="{BCF2B698-02BD-4CD3-935F-D315E0CE0137}" dt="2024-09-15T22:34:48.537" v="67" actId="1076"/>
          <ac:spMkLst>
            <pc:docMk/>
            <pc:sldMk cId="0" sldId="258"/>
            <ac:spMk id="16" creationId="{00000000-0000-0000-0000-000000000000}"/>
          </ac:spMkLst>
        </pc:spChg>
        <pc:spChg chg="mod">
          <ac:chgData name="Syed Mohamed" userId="60a7f0907562504e" providerId="LiveId" clId="{BCF2B698-02BD-4CD3-935F-D315E0CE0137}" dt="2024-09-15T22:35:53.808" v="76" actId="1076"/>
          <ac:spMkLst>
            <pc:docMk/>
            <pc:sldMk cId="0" sldId="258"/>
            <ac:spMk id="17" creationId="{00000000-0000-0000-0000-000000000000}"/>
          </ac:spMkLst>
        </pc:spChg>
        <pc:spChg chg="mod">
          <ac:chgData name="Syed Mohamed" userId="60a7f0907562504e" providerId="LiveId" clId="{BCF2B698-02BD-4CD3-935F-D315E0CE0137}" dt="2024-09-15T22:35:47.379" v="74" actId="1076"/>
          <ac:spMkLst>
            <pc:docMk/>
            <pc:sldMk cId="0" sldId="258"/>
            <ac:spMk id="18" creationId="{00000000-0000-0000-0000-000000000000}"/>
          </ac:spMkLst>
        </pc:spChg>
        <pc:spChg chg="mod">
          <ac:chgData name="Syed Mohamed" userId="60a7f0907562504e" providerId="LiveId" clId="{BCF2B698-02BD-4CD3-935F-D315E0CE0137}" dt="2024-09-15T22:35:50.433" v="75" actId="1076"/>
          <ac:spMkLst>
            <pc:docMk/>
            <pc:sldMk cId="0" sldId="258"/>
            <ac:spMk id="19" creationId="{00000000-0000-0000-0000-000000000000}"/>
          </ac:spMkLst>
        </pc:spChg>
        <pc:spChg chg="add mod">
          <ac:chgData name="Syed Mohamed" userId="60a7f0907562504e" providerId="LiveId" clId="{BCF2B698-02BD-4CD3-935F-D315E0CE0137}" dt="2024-09-15T22:35:32.982" v="71" actId="1076"/>
          <ac:spMkLst>
            <pc:docMk/>
            <pc:sldMk cId="0" sldId="258"/>
            <ac:spMk id="20" creationId="{DA104C8B-E3D0-E48B-F5AA-7B8C9885EA46}"/>
          </ac:spMkLst>
        </pc:spChg>
        <pc:spChg chg="add mod">
          <ac:chgData name="Syed Mohamed" userId="60a7f0907562504e" providerId="LiveId" clId="{BCF2B698-02BD-4CD3-935F-D315E0CE0137}" dt="2024-09-15T22:35:37.928" v="72" actId="1076"/>
          <ac:spMkLst>
            <pc:docMk/>
            <pc:sldMk cId="0" sldId="258"/>
            <ac:spMk id="21" creationId="{388BEFBB-EDB6-8112-BD6D-A355F4E8C182}"/>
          </ac:spMkLst>
        </pc:spChg>
        <pc:spChg chg="add mod">
          <ac:chgData name="Syed Mohamed" userId="60a7f0907562504e" providerId="LiveId" clId="{BCF2B698-02BD-4CD3-935F-D315E0CE0137}" dt="2024-09-15T22:37:03.586" v="88" actId="20577"/>
          <ac:spMkLst>
            <pc:docMk/>
            <pc:sldMk cId="0" sldId="258"/>
            <ac:spMk id="22" creationId="{C374CC05-5DE4-3AD5-13DD-8BDA4FBB2ECD}"/>
          </ac:spMkLst>
        </pc:spChg>
        <pc:spChg chg="add mod">
          <ac:chgData name="Syed Mohamed" userId="60a7f0907562504e" providerId="LiveId" clId="{BCF2B698-02BD-4CD3-935F-D315E0CE0137}" dt="2024-09-15T22:36:19.256" v="81" actId="1076"/>
          <ac:spMkLst>
            <pc:docMk/>
            <pc:sldMk cId="0" sldId="258"/>
            <ac:spMk id="23" creationId="{F56DC8CC-1193-2C2E-A314-7D64CC4C2E9B}"/>
          </ac:spMkLst>
        </pc:spChg>
      </pc:sldChg>
      <pc:sldChg chg="delSp modSp mod">
        <pc:chgData name="Syed Mohamed" userId="60a7f0907562504e" providerId="LiveId" clId="{BCF2B698-02BD-4CD3-935F-D315E0CE0137}" dt="2024-09-15T22:08:52.878" v="13" actId="1076"/>
        <pc:sldMkLst>
          <pc:docMk/>
          <pc:sldMk cId="0" sldId="259"/>
        </pc:sldMkLst>
        <pc:spChg chg="mod">
          <ac:chgData name="Syed Mohamed" userId="60a7f0907562504e" providerId="LiveId" clId="{BCF2B698-02BD-4CD3-935F-D315E0CE0137}" dt="2024-09-15T22:03:07.078" v="1" actId="1076"/>
          <ac:spMkLst>
            <pc:docMk/>
            <pc:sldMk cId="0" sldId="259"/>
            <ac:spMk id="2" creationId="{00000000-0000-0000-0000-000000000000}"/>
          </ac:spMkLst>
        </pc:spChg>
        <pc:spChg chg="del">
          <ac:chgData name="Syed Mohamed" userId="60a7f0907562504e" providerId="LiveId" clId="{BCF2B698-02BD-4CD3-935F-D315E0CE0137}" dt="2024-09-15T22:08:47.478" v="12" actId="478"/>
          <ac:spMkLst>
            <pc:docMk/>
            <pc:sldMk cId="0" sldId="259"/>
            <ac:spMk id="13" creationId="{00000000-0000-0000-0000-000000000000}"/>
          </ac:spMkLst>
        </pc:spChg>
        <pc:spChg chg="mod">
          <ac:chgData name="Syed Mohamed" userId="60a7f0907562504e" providerId="LiveId" clId="{BCF2B698-02BD-4CD3-935F-D315E0CE0137}" dt="2024-09-15T22:08:52.878" v="13" actId="1076"/>
          <ac:spMkLst>
            <pc:docMk/>
            <pc:sldMk cId="0" sldId="259"/>
            <ac:spMk id="25" creationId="{D8572F54-E8D4-361C-9101-0EEE40CD6D9A}"/>
          </ac:spMkLst>
        </pc:spChg>
        <pc:spChg chg="mod">
          <ac:chgData name="Syed Mohamed" userId="60a7f0907562504e" providerId="LiveId" clId="{BCF2B698-02BD-4CD3-935F-D315E0CE0137}" dt="2024-09-15T22:07:30.772" v="8" actId="313"/>
          <ac:spMkLst>
            <pc:docMk/>
            <pc:sldMk cId="0" sldId="259"/>
            <ac:spMk id="26" creationId="{4EBEBDD1-2587-4829-0601-9BF57670A699}"/>
          </ac:spMkLst>
        </pc:spChg>
      </pc:sldChg>
      <pc:sldChg chg="modSp mod">
        <pc:chgData name="Syed Mohamed" userId="60a7f0907562504e" providerId="LiveId" clId="{BCF2B698-02BD-4CD3-935F-D315E0CE0137}" dt="2024-09-15T22:13:23.850" v="16"/>
        <pc:sldMkLst>
          <pc:docMk/>
          <pc:sldMk cId="0" sldId="265"/>
        </pc:sldMkLst>
        <pc:spChg chg="mod">
          <ac:chgData name="Syed Mohamed" userId="60a7f0907562504e" providerId="LiveId" clId="{BCF2B698-02BD-4CD3-935F-D315E0CE0137}" dt="2024-09-15T22:13:23.850" v="16"/>
          <ac:spMkLst>
            <pc:docMk/>
            <pc:sldMk cId="0" sldId="265"/>
            <ac:spMk id="3" creationId="{00000000-0000-0000-0000-000000000000}"/>
          </ac:spMkLst>
        </pc:spChg>
      </pc:sldChg>
      <pc:sldChg chg="addSp delSp modSp mod">
        <pc:chgData name="Syed Mohamed" userId="60a7f0907562504e" providerId="LiveId" clId="{BCF2B698-02BD-4CD3-935F-D315E0CE0137}" dt="2024-09-15T22:32:26.896" v="43" actId="14100"/>
        <pc:sldMkLst>
          <pc:docMk/>
          <pc:sldMk cId="0" sldId="266"/>
        </pc:sldMkLst>
        <pc:spChg chg="add del">
          <ac:chgData name="Syed Mohamed" userId="60a7f0907562504e" providerId="LiveId" clId="{BCF2B698-02BD-4CD3-935F-D315E0CE0137}" dt="2024-09-15T22:19:39.156" v="22" actId="22"/>
          <ac:spMkLst>
            <pc:docMk/>
            <pc:sldMk cId="0" sldId="266"/>
            <ac:spMk id="59" creationId="{D61F5F0F-F18B-F9C1-5D54-2A68D24CE650}"/>
          </ac:spMkLst>
        </pc:spChg>
        <pc:spChg chg="add del">
          <ac:chgData name="Syed Mohamed" userId="60a7f0907562504e" providerId="LiveId" clId="{BCF2B698-02BD-4CD3-935F-D315E0CE0137}" dt="2024-09-15T22:19:42.796" v="24" actId="22"/>
          <ac:spMkLst>
            <pc:docMk/>
            <pc:sldMk cId="0" sldId="266"/>
            <ac:spMk id="61" creationId="{DACD6187-1C06-EE36-6911-F1019FCF41EE}"/>
          </ac:spMkLst>
        </pc:spChg>
        <pc:picChg chg="mod">
          <ac:chgData name="Syed Mohamed" userId="60a7f0907562504e" providerId="LiveId" clId="{BCF2B698-02BD-4CD3-935F-D315E0CE0137}" dt="2024-09-15T22:32:17.479" v="39" actId="14100"/>
          <ac:picMkLst>
            <pc:docMk/>
            <pc:sldMk cId="0" sldId="266"/>
            <ac:picMk id="59" creationId="{07C8E4D3-A4D5-CC9D-4897-D1542620E97B}"/>
          </ac:picMkLst>
        </pc:picChg>
        <pc:picChg chg="add mod">
          <ac:chgData name="Syed Mohamed" userId="60a7f0907562504e" providerId="LiveId" clId="{BCF2B698-02BD-4CD3-935F-D315E0CE0137}" dt="2024-09-15T22:22:52.393" v="36" actId="14100"/>
          <ac:picMkLst>
            <pc:docMk/>
            <pc:sldMk cId="0" sldId="266"/>
            <ac:picMk id="1026" creationId="{12BCD772-A39E-BB45-0981-8767342CACB4}"/>
          </ac:picMkLst>
        </pc:picChg>
        <pc:picChg chg="add del mod">
          <ac:chgData name="Syed Mohamed" userId="60a7f0907562504e" providerId="LiveId" clId="{BCF2B698-02BD-4CD3-935F-D315E0CE0137}" dt="2024-09-15T22:20:02.486" v="29" actId="478"/>
          <ac:picMkLst>
            <pc:docMk/>
            <pc:sldMk cId="0" sldId="266"/>
            <ac:picMk id="1028" creationId="{899B7A0A-136A-D663-B37C-F6BFEABD3392}"/>
          </ac:picMkLst>
        </pc:picChg>
        <pc:picChg chg="add mod">
          <ac:chgData name="Syed Mohamed" userId="60a7f0907562504e" providerId="LiveId" clId="{BCF2B698-02BD-4CD3-935F-D315E0CE0137}" dt="2024-09-15T22:32:26.896" v="43" actId="14100"/>
          <ac:picMkLst>
            <pc:docMk/>
            <pc:sldMk cId="0" sldId="266"/>
            <ac:picMk id="1030" creationId="{CCAA86D3-B8DC-5C4E-59F3-E4656B4B106F}"/>
          </ac:picMkLst>
        </pc:picChg>
        <pc:picChg chg="add mod">
          <ac:chgData name="Syed Mohamed" userId="60a7f0907562504e" providerId="LiveId" clId="{BCF2B698-02BD-4CD3-935F-D315E0CE0137}" dt="2024-09-15T22:21:20.931" v="35" actId="1076"/>
          <ac:picMkLst>
            <pc:docMk/>
            <pc:sldMk cId="0" sldId="266"/>
            <ac:picMk id="1032" creationId="{7C5BC29E-041D-5640-26CD-F3BFDEB14983}"/>
          </ac:picMkLst>
        </pc:picChg>
      </pc:sldChg>
      <pc:sldChg chg="modSp mod">
        <pc:chgData name="Syed Mohamed" userId="60a7f0907562504e" providerId="LiveId" clId="{BCF2B698-02BD-4CD3-935F-D315E0CE0137}" dt="2024-09-15T22:14:07.636" v="18" actId="108"/>
        <pc:sldMkLst>
          <pc:docMk/>
          <pc:sldMk cId="0" sldId="275"/>
        </pc:sldMkLst>
        <pc:spChg chg="mod">
          <ac:chgData name="Syed Mohamed" userId="60a7f0907562504e" providerId="LiveId" clId="{BCF2B698-02BD-4CD3-935F-D315E0CE0137}" dt="2024-09-15T22:14:07.636" v="18" actId="108"/>
          <ac:spMkLst>
            <pc:docMk/>
            <pc:sldMk cId="0" sldId="275"/>
            <ac:spMk id="3" creationId="{00000000-0000-0000-0000-000000000000}"/>
          </ac:spMkLst>
        </pc:spChg>
      </pc:sldChg>
    </pc:docChg>
  </pc:docChgLst>
  <pc:docChgLst>
    <pc:chgData name="Kareem Hisham" userId="936527815c97c315" providerId="LiveId" clId="{5247FF9C-E0C0-4C6E-ADA0-935315156EF8}"/>
    <pc:docChg chg="undo custSel modSld">
      <pc:chgData name="Kareem Hisham" userId="936527815c97c315" providerId="LiveId" clId="{5247FF9C-E0C0-4C6E-ADA0-935315156EF8}" dt="2024-09-15T22:23:05.451" v="131" actId="1076"/>
      <pc:docMkLst>
        <pc:docMk/>
      </pc:docMkLst>
      <pc:sldChg chg="modSp mod">
        <pc:chgData name="Kareem Hisham" userId="936527815c97c315" providerId="LiveId" clId="{5247FF9C-E0C0-4C6E-ADA0-935315156EF8}" dt="2024-09-15T22:14:30.443" v="85"/>
        <pc:sldMkLst>
          <pc:docMk/>
          <pc:sldMk cId="0" sldId="258"/>
        </pc:sldMkLst>
        <pc:spChg chg="mod">
          <ac:chgData name="Kareem Hisham" userId="936527815c97c315" providerId="LiveId" clId="{5247FF9C-E0C0-4C6E-ADA0-935315156EF8}" dt="2024-09-15T22:12:32.525" v="74"/>
          <ac:spMkLst>
            <pc:docMk/>
            <pc:sldMk cId="0" sldId="258"/>
            <ac:spMk id="9" creationId="{00000000-0000-0000-0000-000000000000}"/>
          </ac:spMkLst>
        </pc:spChg>
        <pc:spChg chg="mod">
          <ac:chgData name="Kareem Hisham" userId="936527815c97c315" providerId="LiveId" clId="{5247FF9C-E0C0-4C6E-ADA0-935315156EF8}" dt="2024-09-15T22:12:43.982" v="76" actId="14100"/>
          <ac:spMkLst>
            <pc:docMk/>
            <pc:sldMk cId="0" sldId="258"/>
            <ac:spMk id="13" creationId="{00000000-0000-0000-0000-000000000000}"/>
          </ac:spMkLst>
        </pc:spChg>
        <pc:spChg chg="mod">
          <ac:chgData name="Kareem Hisham" userId="936527815c97c315" providerId="LiveId" clId="{5247FF9C-E0C0-4C6E-ADA0-935315156EF8}" dt="2024-09-15T22:14:30.443" v="85"/>
          <ac:spMkLst>
            <pc:docMk/>
            <pc:sldMk cId="0" sldId="258"/>
            <ac:spMk id="17" creationId="{00000000-0000-0000-0000-000000000000}"/>
          </ac:spMkLst>
        </pc:spChg>
      </pc:sldChg>
      <pc:sldChg chg="addSp delSp modSp mod">
        <pc:chgData name="Kareem Hisham" userId="936527815c97c315" providerId="LiveId" clId="{5247FF9C-E0C0-4C6E-ADA0-935315156EF8}" dt="2024-09-15T22:08:29.827" v="69"/>
        <pc:sldMkLst>
          <pc:docMk/>
          <pc:sldMk cId="0" sldId="259"/>
        </pc:sldMkLst>
        <pc:spChg chg="add del mod">
          <ac:chgData name="Kareem Hisham" userId="936527815c97c315" providerId="LiveId" clId="{5247FF9C-E0C0-4C6E-ADA0-935315156EF8}" dt="2024-09-15T22:07:15.105" v="58"/>
          <ac:spMkLst>
            <pc:docMk/>
            <pc:sldMk cId="0" sldId="259"/>
            <ac:spMk id="2" creationId="{00000000-0000-0000-0000-000000000000}"/>
          </ac:spMkLst>
        </pc:spChg>
        <pc:spChg chg="mod">
          <ac:chgData name="Kareem Hisham" userId="936527815c97c315" providerId="LiveId" clId="{5247FF9C-E0C0-4C6E-ADA0-935315156EF8}" dt="2024-09-15T21:57:12.415" v="2" actId="207"/>
          <ac:spMkLst>
            <pc:docMk/>
            <pc:sldMk cId="0" sldId="259"/>
            <ac:spMk id="3" creationId="{00000000-0000-0000-0000-000000000000}"/>
          </ac:spMkLst>
        </pc:spChg>
        <pc:spChg chg="del mod">
          <ac:chgData name="Kareem Hisham" userId="936527815c97c315" providerId="LiveId" clId="{5247FF9C-E0C0-4C6E-ADA0-935315156EF8}" dt="2024-09-15T21:58:39.355" v="10" actId="478"/>
          <ac:spMkLst>
            <pc:docMk/>
            <pc:sldMk cId="0" sldId="259"/>
            <ac:spMk id="4" creationId="{00000000-0000-0000-0000-000000000000}"/>
          </ac:spMkLst>
        </pc:spChg>
        <pc:spChg chg="add del">
          <ac:chgData name="Kareem Hisham" userId="936527815c97c315" providerId="LiveId" clId="{5247FF9C-E0C0-4C6E-ADA0-935315156EF8}" dt="2024-09-15T21:58:54.024" v="12" actId="478"/>
          <ac:spMkLst>
            <pc:docMk/>
            <pc:sldMk cId="0" sldId="259"/>
            <ac:spMk id="5" creationId="{00000000-0000-0000-0000-000000000000}"/>
          </ac:spMkLst>
        </pc:spChg>
        <pc:spChg chg="add del">
          <ac:chgData name="Kareem Hisham" userId="936527815c97c315" providerId="LiveId" clId="{5247FF9C-E0C0-4C6E-ADA0-935315156EF8}" dt="2024-09-15T21:58:51.280" v="11" actId="478"/>
          <ac:spMkLst>
            <pc:docMk/>
            <pc:sldMk cId="0" sldId="259"/>
            <ac:spMk id="6" creationId="{00000000-0000-0000-0000-000000000000}"/>
          </ac:spMkLst>
        </pc:spChg>
        <pc:spChg chg="del">
          <ac:chgData name="Kareem Hisham" userId="936527815c97c315" providerId="LiveId" clId="{5247FF9C-E0C0-4C6E-ADA0-935315156EF8}" dt="2024-09-15T21:58:56.820" v="13" actId="478"/>
          <ac:spMkLst>
            <pc:docMk/>
            <pc:sldMk cId="0" sldId="259"/>
            <ac:spMk id="7" creationId="{00000000-0000-0000-0000-000000000000}"/>
          </ac:spMkLst>
        </pc:spChg>
        <pc:spChg chg="del">
          <ac:chgData name="Kareem Hisham" userId="936527815c97c315" providerId="LiveId" clId="{5247FF9C-E0C0-4C6E-ADA0-935315156EF8}" dt="2024-09-15T21:58:59.648" v="14" actId="478"/>
          <ac:spMkLst>
            <pc:docMk/>
            <pc:sldMk cId="0" sldId="259"/>
            <ac:spMk id="8" creationId="{00000000-0000-0000-0000-000000000000}"/>
          </ac:spMkLst>
        </pc:spChg>
        <pc:spChg chg="del">
          <ac:chgData name="Kareem Hisham" userId="936527815c97c315" providerId="LiveId" clId="{5247FF9C-E0C0-4C6E-ADA0-935315156EF8}" dt="2024-09-15T21:59:02.453" v="15" actId="478"/>
          <ac:spMkLst>
            <pc:docMk/>
            <pc:sldMk cId="0" sldId="259"/>
            <ac:spMk id="9" creationId="{00000000-0000-0000-0000-000000000000}"/>
          </ac:spMkLst>
        </pc:spChg>
        <pc:spChg chg="del">
          <ac:chgData name="Kareem Hisham" userId="936527815c97c315" providerId="LiveId" clId="{5247FF9C-E0C0-4C6E-ADA0-935315156EF8}" dt="2024-09-15T21:59:05.248" v="16" actId="478"/>
          <ac:spMkLst>
            <pc:docMk/>
            <pc:sldMk cId="0" sldId="259"/>
            <ac:spMk id="10" creationId="{00000000-0000-0000-0000-000000000000}"/>
          </ac:spMkLst>
        </pc:spChg>
        <pc:spChg chg="del">
          <ac:chgData name="Kareem Hisham" userId="936527815c97c315" providerId="LiveId" clId="{5247FF9C-E0C0-4C6E-ADA0-935315156EF8}" dt="2024-09-15T21:59:16.003" v="21" actId="478"/>
          <ac:spMkLst>
            <pc:docMk/>
            <pc:sldMk cId="0" sldId="259"/>
            <ac:spMk id="11" creationId="{00000000-0000-0000-0000-000000000000}"/>
          </ac:spMkLst>
        </pc:spChg>
        <pc:spChg chg="add mod">
          <ac:chgData name="Kareem Hisham" userId="936527815c97c315" providerId="LiveId" clId="{5247FF9C-E0C0-4C6E-ADA0-935315156EF8}" dt="2024-09-15T22:02:07.864" v="30"/>
          <ac:spMkLst>
            <pc:docMk/>
            <pc:sldMk cId="0" sldId="259"/>
            <ac:spMk id="24" creationId="{CA480A06-0BE2-FDE0-D4BF-3440C2945489}"/>
          </ac:spMkLst>
        </pc:spChg>
        <pc:spChg chg="add del mod">
          <ac:chgData name="Kareem Hisham" userId="936527815c97c315" providerId="LiveId" clId="{5247FF9C-E0C0-4C6E-ADA0-935315156EF8}" dt="2024-09-15T22:08:24.754" v="67" actId="26606"/>
          <ac:spMkLst>
            <pc:docMk/>
            <pc:sldMk cId="0" sldId="259"/>
            <ac:spMk id="25" creationId="{D8572F54-E8D4-361C-9101-0EEE40CD6D9A}"/>
          </ac:spMkLst>
        </pc:spChg>
        <pc:spChg chg="add mod">
          <ac:chgData name="Kareem Hisham" userId="936527815c97c315" providerId="LiveId" clId="{5247FF9C-E0C0-4C6E-ADA0-935315156EF8}" dt="2024-09-15T22:07:54.437" v="65"/>
          <ac:spMkLst>
            <pc:docMk/>
            <pc:sldMk cId="0" sldId="259"/>
            <ac:spMk id="26" creationId="{4EBEBDD1-2587-4829-0601-9BF57670A699}"/>
          </ac:spMkLst>
        </pc:spChg>
        <pc:spChg chg="add del mod">
          <ac:chgData name="Kareem Hisham" userId="936527815c97c315" providerId="LiveId" clId="{5247FF9C-E0C0-4C6E-ADA0-935315156EF8}" dt="2024-09-15T22:08:29.827" v="69"/>
          <ac:spMkLst>
            <pc:docMk/>
            <pc:sldMk cId="0" sldId="259"/>
            <ac:spMk id="27" creationId="{B90B1AE4-1743-5018-3BBF-4928202A7026}"/>
          </ac:spMkLst>
        </pc:spChg>
        <pc:graphicFrameChg chg="add del">
          <ac:chgData name="Kareem Hisham" userId="936527815c97c315" providerId="LiveId" clId="{5247FF9C-E0C0-4C6E-ADA0-935315156EF8}" dt="2024-09-15T22:08:24.754" v="67" actId="26606"/>
          <ac:graphicFrameMkLst>
            <pc:docMk/>
            <pc:sldMk cId="0" sldId="259"/>
            <ac:graphicFrameMk id="29" creationId="{98F59B7B-6464-AB83-358C-191D6F6AD39F}"/>
          </ac:graphicFrameMkLst>
        </pc:graphicFrameChg>
      </pc:sldChg>
      <pc:sldChg chg="modSp mod">
        <pc:chgData name="Kareem Hisham" userId="936527815c97c315" providerId="LiveId" clId="{5247FF9C-E0C0-4C6E-ADA0-935315156EF8}" dt="2024-09-15T22:16:06.335" v="87" actId="207"/>
        <pc:sldMkLst>
          <pc:docMk/>
          <pc:sldMk cId="0" sldId="265"/>
        </pc:sldMkLst>
        <pc:spChg chg="mod">
          <ac:chgData name="Kareem Hisham" userId="936527815c97c315" providerId="LiveId" clId="{5247FF9C-E0C0-4C6E-ADA0-935315156EF8}" dt="2024-09-15T22:16:06.335" v="87" actId="207"/>
          <ac:spMkLst>
            <pc:docMk/>
            <pc:sldMk cId="0" sldId="265"/>
            <ac:spMk id="3" creationId="{00000000-0000-0000-0000-000000000000}"/>
          </ac:spMkLst>
        </pc:spChg>
      </pc:sldChg>
      <pc:sldChg chg="addSp delSp modSp mod">
        <pc:chgData name="Kareem Hisham" userId="936527815c97c315" providerId="LiveId" clId="{5247FF9C-E0C0-4C6E-ADA0-935315156EF8}" dt="2024-09-15T22:23:05.451" v="131" actId="1076"/>
        <pc:sldMkLst>
          <pc:docMk/>
          <pc:sldMk cId="0" sldId="266"/>
        </pc:sldMkLst>
        <pc:spChg chg="del">
          <ac:chgData name="Kareem Hisham" userId="936527815c97c315" providerId="LiveId" clId="{5247FF9C-E0C0-4C6E-ADA0-935315156EF8}" dt="2024-09-15T22:19:36.728" v="89" actId="478"/>
          <ac:spMkLst>
            <pc:docMk/>
            <pc:sldMk cId="0" sldId="266"/>
            <ac:spMk id="14" creationId="{00000000-0000-0000-0000-000000000000}"/>
          </ac:spMkLst>
        </pc:spChg>
        <pc:spChg chg="del">
          <ac:chgData name="Kareem Hisham" userId="936527815c97c315" providerId="LiveId" clId="{5247FF9C-E0C0-4C6E-ADA0-935315156EF8}" dt="2024-09-15T22:19:36.728" v="89" actId="478"/>
          <ac:spMkLst>
            <pc:docMk/>
            <pc:sldMk cId="0" sldId="266"/>
            <ac:spMk id="15" creationId="{00000000-0000-0000-0000-000000000000}"/>
          </ac:spMkLst>
        </pc:spChg>
        <pc:spChg chg="del">
          <ac:chgData name="Kareem Hisham" userId="936527815c97c315" providerId="LiveId" clId="{5247FF9C-E0C0-4C6E-ADA0-935315156EF8}" dt="2024-09-15T22:19:36.728" v="89" actId="478"/>
          <ac:spMkLst>
            <pc:docMk/>
            <pc:sldMk cId="0" sldId="266"/>
            <ac:spMk id="16" creationId="{00000000-0000-0000-0000-000000000000}"/>
          </ac:spMkLst>
        </pc:spChg>
        <pc:spChg chg="del">
          <ac:chgData name="Kareem Hisham" userId="936527815c97c315" providerId="LiveId" clId="{5247FF9C-E0C0-4C6E-ADA0-935315156EF8}" dt="2024-09-15T22:19:36.728" v="89" actId="478"/>
          <ac:spMkLst>
            <pc:docMk/>
            <pc:sldMk cId="0" sldId="266"/>
            <ac:spMk id="17" creationId="{00000000-0000-0000-0000-000000000000}"/>
          </ac:spMkLst>
        </pc:spChg>
        <pc:spChg chg="del">
          <ac:chgData name="Kareem Hisham" userId="936527815c97c315" providerId="LiveId" clId="{5247FF9C-E0C0-4C6E-ADA0-935315156EF8}" dt="2024-09-15T22:19:36.728" v="89" actId="478"/>
          <ac:spMkLst>
            <pc:docMk/>
            <pc:sldMk cId="0" sldId="266"/>
            <ac:spMk id="18" creationId="{00000000-0000-0000-0000-000000000000}"/>
          </ac:spMkLst>
        </pc:spChg>
        <pc:spChg chg="del">
          <ac:chgData name="Kareem Hisham" userId="936527815c97c315" providerId="LiveId" clId="{5247FF9C-E0C0-4C6E-ADA0-935315156EF8}" dt="2024-09-15T22:19:36.728" v="89" actId="478"/>
          <ac:spMkLst>
            <pc:docMk/>
            <pc:sldMk cId="0" sldId="266"/>
            <ac:spMk id="23" creationId="{00000000-0000-0000-0000-000000000000}"/>
          </ac:spMkLst>
        </pc:spChg>
        <pc:spChg chg="del">
          <ac:chgData name="Kareem Hisham" userId="936527815c97c315" providerId="LiveId" clId="{5247FF9C-E0C0-4C6E-ADA0-935315156EF8}" dt="2024-09-15T22:19:36.728" v="89" actId="478"/>
          <ac:spMkLst>
            <pc:docMk/>
            <pc:sldMk cId="0" sldId="266"/>
            <ac:spMk id="24" creationId="{00000000-0000-0000-0000-000000000000}"/>
          </ac:spMkLst>
        </pc:spChg>
        <pc:spChg chg="del">
          <ac:chgData name="Kareem Hisham" userId="936527815c97c315" providerId="LiveId" clId="{5247FF9C-E0C0-4C6E-ADA0-935315156EF8}" dt="2024-09-15T22:19:36.728" v="89" actId="478"/>
          <ac:spMkLst>
            <pc:docMk/>
            <pc:sldMk cId="0" sldId="266"/>
            <ac:spMk id="25" creationId="{00000000-0000-0000-0000-000000000000}"/>
          </ac:spMkLst>
        </pc:spChg>
        <pc:spChg chg="del">
          <ac:chgData name="Kareem Hisham" userId="936527815c97c315" providerId="LiveId" clId="{5247FF9C-E0C0-4C6E-ADA0-935315156EF8}" dt="2024-09-15T22:19:36.728" v="89" actId="478"/>
          <ac:spMkLst>
            <pc:docMk/>
            <pc:sldMk cId="0" sldId="266"/>
            <ac:spMk id="48" creationId="{00000000-0000-0000-0000-000000000000}"/>
          </ac:spMkLst>
        </pc:spChg>
        <pc:spChg chg="del">
          <ac:chgData name="Kareem Hisham" userId="936527815c97c315" providerId="LiveId" clId="{5247FF9C-E0C0-4C6E-ADA0-935315156EF8}" dt="2024-09-15T22:19:36.728" v="89" actId="478"/>
          <ac:spMkLst>
            <pc:docMk/>
            <pc:sldMk cId="0" sldId="266"/>
            <ac:spMk id="49" creationId="{00000000-0000-0000-0000-000000000000}"/>
          </ac:spMkLst>
        </pc:spChg>
        <pc:spChg chg="del">
          <ac:chgData name="Kareem Hisham" userId="936527815c97c315" providerId="LiveId" clId="{5247FF9C-E0C0-4C6E-ADA0-935315156EF8}" dt="2024-09-15T22:19:36.728" v="89" actId="478"/>
          <ac:spMkLst>
            <pc:docMk/>
            <pc:sldMk cId="0" sldId="266"/>
            <ac:spMk id="50" creationId="{00000000-0000-0000-0000-000000000000}"/>
          </ac:spMkLst>
        </pc:spChg>
        <pc:spChg chg="del">
          <ac:chgData name="Kareem Hisham" userId="936527815c97c315" providerId="LiveId" clId="{5247FF9C-E0C0-4C6E-ADA0-935315156EF8}" dt="2024-09-15T22:19:36.728" v="89" actId="478"/>
          <ac:spMkLst>
            <pc:docMk/>
            <pc:sldMk cId="0" sldId="266"/>
            <ac:spMk id="51" creationId="{00000000-0000-0000-0000-000000000000}"/>
          </ac:spMkLst>
        </pc:spChg>
        <pc:grpChg chg="del">
          <ac:chgData name="Kareem Hisham" userId="936527815c97c315" providerId="LiveId" clId="{5247FF9C-E0C0-4C6E-ADA0-935315156EF8}" dt="2024-09-15T22:19:36.728" v="89" actId="478"/>
          <ac:grpSpMkLst>
            <pc:docMk/>
            <pc:sldMk cId="0" sldId="266"/>
            <ac:grpSpMk id="19" creationId="{00000000-0000-0000-0000-000000000000}"/>
          </ac:grpSpMkLst>
        </pc:grpChg>
        <pc:grpChg chg="del">
          <ac:chgData name="Kareem Hisham" userId="936527815c97c315" providerId="LiveId" clId="{5247FF9C-E0C0-4C6E-ADA0-935315156EF8}" dt="2024-09-15T22:19:29.356" v="88" actId="478"/>
          <ac:grpSpMkLst>
            <pc:docMk/>
            <pc:sldMk cId="0" sldId="266"/>
            <ac:grpSpMk id="26" creationId="{00000000-0000-0000-0000-000000000000}"/>
          </ac:grpSpMkLst>
        </pc:grpChg>
        <pc:grpChg chg="del">
          <ac:chgData name="Kareem Hisham" userId="936527815c97c315" providerId="LiveId" clId="{5247FF9C-E0C0-4C6E-ADA0-935315156EF8}" dt="2024-09-15T22:19:36.728" v="89" actId="478"/>
          <ac:grpSpMkLst>
            <pc:docMk/>
            <pc:sldMk cId="0" sldId="266"/>
            <ac:grpSpMk id="52" creationId="{00000000-0000-0000-0000-000000000000}"/>
          </ac:grpSpMkLst>
        </pc:grpChg>
        <pc:picChg chg="add mod">
          <ac:chgData name="Kareem Hisham" userId="936527815c97c315" providerId="LiveId" clId="{5247FF9C-E0C0-4C6E-ADA0-935315156EF8}" dt="2024-09-15T22:22:45.978" v="127" actId="1076"/>
          <ac:picMkLst>
            <pc:docMk/>
            <pc:sldMk cId="0" sldId="266"/>
            <ac:picMk id="59" creationId="{07C8E4D3-A4D5-CC9D-4897-D1542620E97B}"/>
          </ac:picMkLst>
        </pc:picChg>
        <pc:picChg chg="mod">
          <ac:chgData name="Kareem Hisham" userId="936527815c97c315" providerId="LiveId" clId="{5247FF9C-E0C0-4C6E-ADA0-935315156EF8}" dt="2024-09-15T22:19:44.984" v="92" actId="1076"/>
          <ac:picMkLst>
            <pc:docMk/>
            <pc:sldMk cId="0" sldId="266"/>
            <ac:picMk id="1026" creationId="{12BCD772-A39E-BB45-0981-8767342CACB4}"/>
          </ac:picMkLst>
        </pc:picChg>
        <pc:picChg chg="mod">
          <ac:chgData name="Kareem Hisham" userId="936527815c97c315" providerId="LiveId" clId="{5247FF9C-E0C0-4C6E-ADA0-935315156EF8}" dt="2024-09-15T22:22:41.165" v="126" actId="14100"/>
          <ac:picMkLst>
            <pc:docMk/>
            <pc:sldMk cId="0" sldId="266"/>
            <ac:picMk id="1030" creationId="{CCAA86D3-B8DC-5C4E-59F3-E4656B4B106F}"/>
          </ac:picMkLst>
        </pc:picChg>
        <pc:picChg chg="mod">
          <ac:chgData name="Kareem Hisham" userId="936527815c97c315" providerId="LiveId" clId="{5247FF9C-E0C0-4C6E-ADA0-935315156EF8}" dt="2024-09-15T22:23:05.451" v="131" actId="1076"/>
          <ac:picMkLst>
            <pc:docMk/>
            <pc:sldMk cId="0" sldId="266"/>
            <ac:picMk id="1032" creationId="{7C5BC29E-041D-5640-26CD-F3BFDEB1498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C162BC4E-44C1-4749-BF00-D250AC1671BE}" type="datetimeFigureOut">
              <a:rPr lang="en-US" smtClean="0"/>
              <a:t>9/22/2024</a:t>
            </a:fld>
            <a:endParaRPr lang="en-US"/>
          </a:p>
        </p:txBody>
      </p:sp>
      <p:sp>
        <p:nvSpPr>
          <p:cNvPr id="4" name="Slide Image Placeholder 3"/>
          <p:cNvSpPr>
            <a:spLocks noGrp="1" noRot="1" noChangeAspect="1"/>
          </p:cNvSpPr>
          <p:nvPr>
            <p:ph type="sldImg" idx="2"/>
          </p:nvPr>
        </p:nvSpPr>
        <p:spPr>
          <a:xfrm>
            <a:off x="3543300" y="946150"/>
            <a:ext cx="3606800" cy="255111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40138"/>
            <a:ext cx="8553450" cy="29781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8343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83438"/>
            <a:ext cx="4632325" cy="379412"/>
          </a:xfrm>
          <a:prstGeom prst="rect">
            <a:avLst/>
          </a:prstGeom>
        </p:spPr>
        <p:txBody>
          <a:bodyPr vert="horz" lIns="91440" tIns="45720" rIns="91440" bIns="45720" rtlCol="0" anchor="b"/>
          <a:lstStyle>
            <a:lvl1pPr algn="r">
              <a:defRPr sz="1200"/>
            </a:lvl1pPr>
          </a:lstStyle>
          <a:p>
            <a:fld id="{F1117A4D-F002-41E6-9BD2-0C650E5CA176}" type="slidenum">
              <a:rPr lang="en-US" smtClean="0"/>
              <a:t>‹#›</a:t>
            </a:fld>
            <a:endParaRPr lang="en-US"/>
          </a:p>
        </p:txBody>
      </p:sp>
    </p:spTree>
    <p:extLst>
      <p:ext uri="{BB962C8B-B14F-4D97-AF65-F5344CB8AC3E}">
        <p14:creationId xmlns:p14="http://schemas.microsoft.com/office/powerpoint/2010/main" val="40504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117A4D-F002-41E6-9BD2-0C650E5CA176}" type="slidenum">
              <a:rPr lang="en-US" smtClean="0"/>
              <a:t>11</a:t>
            </a:fld>
            <a:endParaRPr lang="en-US"/>
          </a:p>
        </p:txBody>
      </p:sp>
    </p:spTree>
    <p:extLst>
      <p:ext uri="{BB962C8B-B14F-4D97-AF65-F5344CB8AC3E}">
        <p14:creationId xmlns:p14="http://schemas.microsoft.com/office/powerpoint/2010/main" val="1803532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117A4D-F002-41E6-9BD2-0C650E5CA176}" type="slidenum">
              <a:rPr lang="en-US" smtClean="0"/>
              <a:t>12</a:t>
            </a:fld>
            <a:endParaRPr lang="en-US"/>
          </a:p>
        </p:txBody>
      </p:sp>
    </p:spTree>
    <p:extLst>
      <p:ext uri="{BB962C8B-B14F-4D97-AF65-F5344CB8AC3E}">
        <p14:creationId xmlns:p14="http://schemas.microsoft.com/office/powerpoint/2010/main" val="1961015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117A4D-F002-41E6-9BD2-0C650E5CA176}" type="slidenum">
              <a:rPr lang="en-US" smtClean="0"/>
              <a:t>13</a:t>
            </a:fld>
            <a:endParaRPr lang="en-US"/>
          </a:p>
        </p:txBody>
      </p:sp>
    </p:spTree>
    <p:extLst>
      <p:ext uri="{BB962C8B-B14F-4D97-AF65-F5344CB8AC3E}">
        <p14:creationId xmlns:p14="http://schemas.microsoft.com/office/powerpoint/2010/main" val="2340784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802005" y="2344483"/>
            <a:ext cx="9089390" cy="1588198"/>
          </a:xfrm>
          <a:prstGeom prst="rect">
            <a:avLst/>
          </a:prstGeom>
        </p:spPr>
        <p:txBody>
          <a:bodyPr wrap="square" lIns="0" tIns="0" rIns="0" bIns="0">
            <a:spAutoFit/>
          </a:bodyPr>
          <a:lstStyle>
            <a:lvl1pPr>
              <a:defRPr sz="2000" b="1" i="0">
                <a:solidFill>
                  <a:schemeClr val="tx1"/>
                </a:solidFill>
                <a:latin typeface="Trebuchet MS"/>
                <a:cs typeface="Trebuchet MS"/>
              </a:defRPr>
            </a:lvl1pPr>
          </a:lstStyle>
          <a:p>
            <a:endParaRPr/>
          </a:p>
        </p:txBody>
      </p:sp>
      <p:sp>
        <p:nvSpPr>
          <p:cNvPr id="3" name="Holder 3"/>
          <p:cNvSpPr>
            <a:spLocks noGrp="1"/>
          </p:cNvSpPr>
          <p:nvPr>
            <p:ph type="subTitle" idx="4"/>
          </p:nvPr>
        </p:nvSpPr>
        <p:spPr>
          <a:xfrm>
            <a:off x="1604010" y="4235196"/>
            <a:ext cx="7485380" cy="1890712"/>
          </a:xfrm>
          <a:prstGeom prst="rect">
            <a:avLst/>
          </a:prstGeom>
        </p:spPr>
        <p:txBody>
          <a:bodyPr wrap="square" lIns="0" tIns="0" rIns="0" bIns="0">
            <a:spAutoFit/>
          </a:bodyPr>
          <a:lstStyle>
            <a:lvl1pPr>
              <a:defRPr sz="8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1" i="0">
                <a:solidFill>
                  <a:schemeClr val="tx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8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9855006" y="7438538"/>
            <a:ext cx="243204" cy="121920"/>
          </a:xfrm>
          <a:custGeom>
            <a:avLst/>
            <a:gdLst/>
            <a:ahLst/>
            <a:cxnLst/>
            <a:rect l="l" t="t" r="r" b="b"/>
            <a:pathLst>
              <a:path w="243204" h="121920">
                <a:moveTo>
                  <a:pt x="121466" y="0"/>
                </a:moveTo>
                <a:lnTo>
                  <a:pt x="0" y="121466"/>
                </a:lnTo>
                <a:lnTo>
                  <a:pt x="242933" y="121466"/>
                </a:lnTo>
                <a:lnTo>
                  <a:pt x="121466" y="0"/>
                </a:lnTo>
                <a:close/>
              </a:path>
            </a:pathLst>
          </a:custGeom>
          <a:solidFill>
            <a:srgbClr val="EE3524"/>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000" b="1" i="0">
                <a:solidFill>
                  <a:schemeClr val="tx1"/>
                </a:solidFill>
                <a:latin typeface="Trebuchet MS"/>
                <a:cs typeface="Trebuchet MS"/>
              </a:defRPr>
            </a:lvl1pPr>
          </a:lstStyle>
          <a:p>
            <a:endParaRPr/>
          </a:p>
        </p:txBody>
      </p:sp>
      <p:sp>
        <p:nvSpPr>
          <p:cNvPr id="3" name="Holder 3"/>
          <p:cNvSpPr>
            <a:spLocks noGrp="1"/>
          </p:cNvSpPr>
          <p:nvPr>
            <p:ph sz="half" idx="2"/>
          </p:nvPr>
        </p:nvSpPr>
        <p:spPr>
          <a:xfrm>
            <a:off x="406400" y="1467281"/>
            <a:ext cx="4588510" cy="4238625"/>
          </a:xfrm>
          <a:prstGeom prst="rect">
            <a:avLst/>
          </a:prstGeom>
        </p:spPr>
        <p:txBody>
          <a:bodyPr wrap="square" lIns="0" tIns="0" rIns="0" bIns="0">
            <a:spAutoFit/>
          </a:bodyPr>
          <a:lstStyle>
            <a:lvl1pPr>
              <a:defRPr sz="1100" b="0" i="0">
                <a:solidFill>
                  <a:schemeClr val="tx1"/>
                </a:solidFill>
                <a:latin typeface="Trebuchet MS"/>
                <a:cs typeface="Trebuchet MS"/>
              </a:defRPr>
            </a:lvl1pPr>
          </a:lstStyle>
          <a:p>
            <a:endParaRPr/>
          </a:p>
        </p:txBody>
      </p:sp>
      <p:sp>
        <p:nvSpPr>
          <p:cNvPr id="4" name="Holder 4"/>
          <p:cNvSpPr>
            <a:spLocks noGrp="1"/>
          </p:cNvSpPr>
          <p:nvPr>
            <p:ph sz="half" idx="3"/>
          </p:nvPr>
        </p:nvSpPr>
        <p:spPr>
          <a:xfrm>
            <a:off x="5633377" y="1467979"/>
            <a:ext cx="4653280" cy="5181600"/>
          </a:xfrm>
          <a:prstGeom prst="rect">
            <a:avLst/>
          </a:prstGeom>
        </p:spPr>
        <p:txBody>
          <a:bodyPr wrap="square" lIns="0" tIns="0" rIns="0" bIns="0">
            <a:spAutoFit/>
          </a:bodyPr>
          <a:lstStyle>
            <a:lvl1pPr>
              <a:defRPr sz="1100" b="0" i="0">
                <a:solidFill>
                  <a:schemeClr val="tx1"/>
                </a:solidFill>
                <a:latin typeface="Trebuchet MS"/>
                <a:cs typeface="Trebuchet MS"/>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1" i="0">
                <a:solidFill>
                  <a:schemeClr val="tx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26247" y="363613"/>
            <a:ext cx="4387850" cy="609600"/>
          </a:xfrm>
          <a:prstGeom prst="rect">
            <a:avLst/>
          </a:prstGeom>
        </p:spPr>
        <p:txBody>
          <a:bodyPr wrap="square" lIns="0" tIns="0" rIns="0" bIns="0">
            <a:spAutoFit/>
          </a:bodyPr>
          <a:lstStyle>
            <a:lvl1pPr>
              <a:defRPr sz="2000" b="1" i="0">
                <a:solidFill>
                  <a:schemeClr val="tx1"/>
                </a:solidFill>
                <a:latin typeface="Trebuchet MS"/>
                <a:cs typeface="Trebuchet MS"/>
              </a:defRPr>
            </a:lvl1pPr>
          </a:lstStyle>
          <a:p>
            <a:endParaRPr/>
          </a:p>
        </p:txBody>
      </p:sp>
      <p:sp>
        <p:nvSpPr>
          <p:cNvPr id="3" name="Holder 3"/>
          <p:cNvSpPr>
            <a:spLocks noGrp="1"/>
          </p:cNvSpPr>
          <p:nvPr>
            <p:ph type="body" idx="1"/>
          </p:nvPr>
        </p:nvSpPr>
        <p:spPr>
          <a:xfrm>
            <a:off x="455300" y="1183487"/>
            <a:ext cx="9374505" cy="4356100"/>
          </a:xfrm>
          <a:prstGeom prst="rect">
            <a:avLst/>
          </a:prstGeom>
        </p:spPr>
        <p:txBody>
          <a:bodyPr wrap="square" lIns="0" tIns="0" rIns="0" bIns="0">
            <a:spAutoFit/>
          </a:bodyPr>
          <a:lstStyle>
            <a:lvl1pPr>
              <a:defRPr sz="8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3635756" y="7033450"/>
            <a:ext cx="3421888" cy="378142"/>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34670" y="7033450"/>
            <a:ext cx="2459482" cy="378142"/>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9/22/2024</a:t>
            </a:fld>
            <a:endParaRPr lang="en-US"/>
          </a:p>
        </p:txBody>
      </p:sp>
      <p:sp>
        <p:nvSpPr>
          <p:cNvPr id="6" name="Holder 6"/>
          <p:cNvSpPr>
            <a:spLocks noGrp="1"/>
          </p:cNvSpPr>
          <p:nvPr>
            <p:ph type="sldNum" sz="quarter" idx="7"/>
          </p:nvPr>
        </p:nvSpPr>
        <p:spPr>
          <a:xfrm>
            <a:off x="7699248" y="7033450"/>
            <a:ext cx="2459482" cy="37814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slideLayout" Target="../slideLayouts/slideLayout5.xml"/><Relationship Id="rId1" Type="http://schemas.openxmlformats.org/officeDocument/2006/relationships/themeOverride" Target="../theme/themeOverride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trello.com/1/cards/66b737129c7ef1c112dc3727/attachments/66e6e9d9006d200580932a40/download/Stock_Price_Prediction_V_2_(1).ipynb" TargetMode="Externa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galaxyinferno.com/explaining-the-components-of-a-neural-network-ai/" TargetMode="External"/><Relationship Id="rId1" Type="http://schemas.openxmlformats.org/officeDocument/2006/relationships/slideLayout" Target="../slideLayouts/slideLayout5.xml"/><Relationship Id="rId4" Type="http://schemas.openxmlformats.org/officeDocument/2006/relationships/image" Target="../media/image22.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27.xml.rels><?xml version="1.0" encoding="UTF-8" standalone="yes"?>
<Relationships xmlns="http://schemas.openxmlformats.org/package/2006/relationships"><Relationship Id="rId3" Type="http://schemas.openxmlformats.org/officeDocument/2006/relationships/hyperlink" Target="https://trello.com/1/cards/66b737129c7ef1c112dc3727/attachments/66e6e9d9006d200580932a40/download/Stock_Price_Prediction_V_2_(1).ipynb" TargetMode="External"/><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hyperlink" Target="https://trello.com/1/cards/66b77837df8c6e1090f9fe45/attachments/66e772f11607d7edd1a87282/download/V6_%5BHistorical%5D_Consolidating_Financial_Data_for_YFinance_Stocks_.ipynb" TargetMode="External"/><Relationship Id="rId2" Type="http://schemas.openxmlformats.org/officeDocument/2006/relationships/hyperlink" Target="https://trello.com/1/cards/66b737129c7ef1c112dc3727/attachments/66e6e9d9006d200580932a40/download/Stock_Price_Prediction_V_2_(1).ipynb"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gif"/><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8.xml.rels><?xml version="1.0" encoding="UTF-8" standalone="yes"?>
<Relationships xmlns="http://schemas.openxmlformats.org/package/2006/relationships"><Relationship Id="rId2" Type="http://schemas.openxmlformats.org/officeDocument/2006/relationships/hyperlink" Target="https://trello.com/1/cards/66b77837df8c6e1090f9fe45/attachments/66e772f11607d7edd1a87282/download/V6_%5BHistorical%5D_Consolidating_Financial_Data_for_YFinance_Stocks_.ipynb"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36" name="Picture 12">
            <a:extLst>
              <a:ext uri="{FF2B5EF4-FFF2-40B4-BE49-F238E27FC236}">
                <a16:creationId xmlns:a16="http://schemas.microsoft.com/office/drawing/2014/main" id="{DB6F546C-C533-5F95-F0DD-6304ED8BC6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693400" cy="7562850"/>
          </a:xfrm>
          <a:prstGeom prst="rect">
            <a:avLst/>
          </a:prstGeom>
          <a:noFill/>
          <a:extLst>
            <a:ext uri="{909E8E84-426E-40DD-AFC4-6F175D3DCCD1}">
              <a14:hiddenFill xmlns:a14="http://schemas.microsoft.com/office/drawing/2010/main">
                <a:solidFill>
                  <a:srgbClr val="FFFFFF"/>
                </a:solidFill>
              </a14:hiddenFill>
            </a:ext>
          </a:extLst>
        </p:spPr>
      </p:pic>
      <p:sp>
        <p:nvSpPr>
          <p:cNvPr id="9" name="object 9"/>
          <p:cNvSpPr txBox="1"/>
          <p:nvPr/>
        </p:nvSpPr>
        <p:spPr>
          <a:xfrm>
            <a:off x="2219299" y="6765554"/>
            <a:ext cx="3627120" cy="303530"/>
          </a:xfrm>
          <a:prstGeom prst="rect">
            <a:avLst/>
          </a:prstGeom>
        </p:spPr>
        <p:txBody>
          <a:bodyPr vert="horz" wrap="square" lIns="0" tIns="15875" rIns="0" bIns="0" rtlCol="0">
            <a:spAutoFit/>
          </a:bodyPr>
          <a:lstStyle/>
          <a:p>
            <a:pPr marL="12700">
              <a:lnSpc>
                <a:spcPct val="100000"/>
              </a:lnSpc>
              <a:spcBef>
                <a:spcPts val="125"/>
              </a:spcBef>
            </a:pPr>
            <a:r>
              <a:rPr lang="en-US" b="1" i="0" dirty="0">
                <a:solidFill>
                  <a:schemeClr val="bg1"/>
                </a:solidFill>
                <a:effectLst/>
                <a:latin typeface="Arial" panose="020B0604020202020204" pitchFamily="34" charset="0"/>
              </a:rPr>
              <a:t>Digital Egypt Builders Initiative</a:t>
            </a:r>
            <a:endParaRPr sz="1800" dirty="0">
              <a:solidFill>
                <a:schemeClr val="bg1"/>
              </a:solidFill>
              <a:latin typeface="Verdana"/>
              <a:cs typeface="Verdana"/>
            </a:endParaRPr>
          </a:p>
        </p:txBody>
      </p:sp>
      <p:sp>
        <p:nvSpPr>
          <p:cNvPr id="10" name="object 10"/>
          <p:cNvSpPr/>
          <p:nvPr/>
        </p:nvSpPr>
        <p:spPr>
          <a:xfrm>
            <a:off x="2102192" y="6714174"/>
            <a:ext cx="0" cy="414020"/>
          </a:xfrm>
          <a:custGeom>
            <a:avLst/>
            <a:gdLst/>
            <a:ahLst/>
            <a:cxnLst/>
            <a:rect l="l" t="t" r="r" b="b"/>
            <a:pathLst>
              <a:path h="414020">
                <a:moveTo>
                  <a:pt x="0" y="0"/>
                </a:moveTo>
                <a:lnTo>
                  <a:pt x="0" y="413931"/>
                </a:lnTo>
              </a:path>
            </a:pathLst>
          </a:custGeom>
          <a:ln w="12700">
            <a:solidFill>
              <a:srgbClr val="FFFFFF"/>
            </a:solidFill>
          </a:ln>
        </p:spPr>
        <p:txBody>
          <a:bodyPr wrap="square" lIns="0" tIns="0" rIns="0" bIns="0" rtlCol="0"/>
          <a:lstStyle/>
          <a:p>
            <a:endParaRPr/>
          </a:p>
        </p:txBody>
      </p:sp>
      <p:sp>
        <p:nvSpPr>
          <p:cNvPr id="11" name="object 11"/>
          <p:cNvSpPr txBox="1">
            <a:spLocks noGrp="1"/>
          </p:cNvSpPr>
          <p:nvPr>
            <p:ph type="title"/>
          </p:nvPr>
        </p:nvSpPr>
        <p:spPr>
          <a:xfrm>
            <a:off x="423156" y="197874"/>
            <a:ext cx="6297295" cy="1249680"/>
          </a:xfrm>
          <a:prstGeom prst="rect">
            <a:avLst/>
          </a:prstGeom>
        </p:spPr>
        <p:txBody>
          <a:bodyPr vert="horz" wrap="square" lIns="0" tIns="113665" rIns="0" bIns="0" rtlCol="0">
            <a:spAutoFit/>
          </a:bodyPr>
          <a:lstStyle/>
          <a:p>
            <a:pPr marL="12700">
              <a:lnSpc>
                <a:spcPct val="100000"/>
              </a:lnSpc>
              <a:spcBef>
                <a:spcPts val="895"/>
              </a:spcBef>
            </a:pPr>
            <a:r>
              <a:rPr lang="en-US" sz="3900" spc="-365" dirty="0">
                <a:solidFill>
                  <a:srgbClr val="FFFFFF"/>
                </a:solidFill>
                <a:latin typeface="Tahoma"/>
                <a:cs typeface="Tahoma"/>
              </a:rPr>
              <a:t>Major U.S. Market</a:t>
            </a:r>
            <a:endParaRPr sz="3900" dirty="0">
              <a:latin typeface="Tahoma"/>
              <a:cs typeface="Tahoma"/>
            </a:endParaRPr>
          </a:p>
          <a:p>
            <a:pPr marL="33655">
              <a:lnSpc>
                <a:spcPct val="100000"/>
              </a:lnSpc>
              <a:spcBef>
                <a:spcPts val="615"/>
              </a:spcBef>
            </a:pPr>
            <a:r>
              <a:rPr lang="en-US" sz="2950" b="0" spc="114" dirty="0">
                <a:solidFill>
                  <a:srgbClr val="FFFFFF"/>
                </a:solidFill>
                <a:cs typeface="Arial" panose="020B0604020202020204" pitchFamily="34" charset="0"/>
              </a:rPr>
              <a:t>Stock Market Analysis</a:t>
            </a:r>
            <a:endParaRPr sz="2950" dirty="0">
              <a:cs typeface="Arial" panose="020B0604020202020204" pitchFamily="34" charset="0"/>
            </a:endParaRPr>
          </a:p>
        </p:txBody>
      </p:sp>
      <p:sp>
        <p:nvSpPr>
          <p:cNvPr id="12" name="object 9">
            <a:extLst>
              <a:ext uri="{FF2B5EF4-FFF2-40B4-BE49-F238E27FC236}">
                <a16:creationId xmlns:a16="http://schemas.microsoft.com/office/drawing/2014/main" id="{843AD204-0C08-85C0-758C-20CBE7188086}"/>
              </a:ext>
            </a:extLst>
          </p:cNvPr>
          <p:cNvSpPr txBox="1"/>
          <p:nvPr/>
        </p:nvSpPr>
        <p:spPr>
          <a:xfrm>
            <a:off x="1372920" y="6765554"/>
            <a:ext cx="533400" cy="303530"/>
          </a:xfrm>
          <a:prstGeom prst="rect">
            <a:avLst/>
          </a:prstGeom>
        </p:spPr>
        <p:txBody>
          <a:bodyPr vert="horz" wrap="square" lIns="0" tIns="15875" rIns="0" bIns="0" rtlCol="0">
            <a:spAutoFit/>
          </a:bodyPr>
          <a:lstStyle/>
          <a:p>
            <a:pPr marL="12700">
              <a:lnSpc>
                <a:spcPct val="100000"/>
              </a:lnSpc>
              <a:spcBef>
                <a:spcPts val="125"/>
              </a:spcBef>
            </a:pPr>
            <a:r>
              <a:rPr lang="en-US" sz="1800" b="1" spc="-80" dirty="0">
                <a:solidFill>
                  <a:srgbClr val="FFFFFF"/>
                </a:solidFill>
                <a:latin typeface="Segoe UI Black" panose="020B0A02040204020203" pitchFamily="34" charset="0"/>
                <a:ea typeface="Segoe UI Black" panose="020B0A02040204020203" pitchFamily="34" charset="0"/>
                <a:cs typeface="Verdana"/>
              </a:rPr>
              <a:t>DEBI</a:t>
            </a:r>
            <a:endParaRPr sz="1800" b="1" dirty="0">
              <a:latin typeface="Segoe UI Black" panose="020B0A02040204020203" pitchFamily="34" charset="0"/>
              <a:ea typeface="Segoe UI Black" panose="020B0A02040204020203" pitchFamily="34" charset="0"/>
              <a:cs typeface="Verdana"/>
            </a:endParaRPr>
          </a:p>
        </p:txBody>
      </p:sp>
      <p:pic>
        <p:nvPicPr>
          <p:cNvPr id="14" name="Picture 13">
            <a:extLst>
              <a:ext uri="{FF2B5EF4-FFF2-40B4-BE49-F238E27FC236}">
                <a16:creationId xmlns:a16="http://schemas.microsoft.com/office/drawing/2014/main" id="{B40A369E-24E5-68DF-650F-BC8137E5226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23156" y="6631093"/>
            <a:ext cx="721635" cy="57245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C75C1D19-67BF-2007-8187-11E309C6C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693400" cy="7560449"/>
          </a:xfrm>
          <a:prstGeom prst="rect">
            <a:avLst/>
          </a:prstGeom>
          <a:noFill/>
          <a:extLst>
            <a:ext uri="{909E8E84-426E-40DD-AFC4-6F175D3DCCD1}">
              <a14:hiddenFill xmlns:a14="http://schemas.microsoft.com/office/drawing/2010/main">
                <a:solidFill>
                  <a:srgbClr val="FFFFFF"/>
                </a:solidFill>
              </a14:hiddenFill>
            </a:ext>
          </a:extLst>
        </p:spPr>
      </p:pic>
      <p:sp>
        <p:nvSpPr>
          <p:cNvPr id="15" name="object 4">
            <a:extLst>
              <a:ext uri="{FF2B5EF4-FFF2-40B4-BE49-F238E27FC236}">
                <a16:creationId xmlns:a16="http://schemas.microsoft.com/office/drawing/2014/main" id="{AE425F79-C7D3-2DD1-990C-5C08981A8527}"/>
              </a:ext>
            </a:extLst>
          </p:cNvPr>
          <p:cNvSpPr txBox="1"/>
          <p:nvPr/>
        </p:nvSpPr>
        <p:spPr>
          <a:xfrm>
            <a:off x="598474" y="4731905"/>
            <a:ext cx="2606040" cy="624840"/>
          </a:xfrm>
          <a:prstGeom prst="rect">
            <a:avLst/>
          </a:prstGeom>
          <a:solidFill>
            <a:srgbClr val="A0A7D8"/>
          </a:solidFill>
        </p:spPr>
        <p:txBody>
          <a:bodyPr vert="horz" wrap="square" lIns="0" tIns="0" rIns="0" bIns="0" rtlCol="0">
            <a:spAutoFit/>
          </a:bodyPr>
          <a:lstStyle/>
          <a:p>
            <a:pPr marL="107950">
              <a:lnSpc>
                <a:spcPts val="4850"/>
              </a:lnSpc>
            </a:pPr>
            <a:r>
              <a:rPr lang="en-US" sz="4300" b="0" spc="-535" dirty="0">
                <a:solidFill>
                  <a:srgbClr val="FFFFFF"/>
                </a:solidFill>
                <a:latin typeface="Arial" panose="020B0604020202020204" pitchFamily="34" charset="0"/>
                <a:cs typeface="Arial" panose="020B0604020202020204" pitchFamily="34" charset="0"/>
              </a:rPr>
              <a:t>SECTION</a:t>
            </a:r>
            <a:r>
              <a:rPr lang="en-US" sz="4300" b="0" spc="-280" dirty="0">
                <a:solidFill>
                  <a:srgbClr val="FFFFFF"/>
                </a:solidFill>
                <a:latin typeface="Tahoma"/>
                <a:cs typeface="Tahoma"/>
              </a:rPr>
              <a:t> </a:t>
            </a:r>
            <a:r>
              <a:rPr lang="en-US" sz="4300" b="0" spc="-875" dirty="0">
                <a:solidFill>
                  <a:srgbClr val="FFFFFF"/>
                </a:solidFill>
                <a:latin typeface="Tahoma"/>
                <a:cs typeface="Tahoma"/>
              </a:rPr>
              <a:t>3</a:t>
            </a:r>
            <a:endParaRPr sz="4300" dirty="0">
              <a:latin typeface="Tahoma"/>
              <a:cs typeface="Tahoma"/>
            </a:endParaRPr>
          </a:p>
        </p:txBody>
      </p:sp>
      <p:sp>
        <p:nvSpPr>
          <p:cNvPr id="16" name="object 3">
            <a:extLst>
              <a:ext uri="{FF2B5EF4-FFF2-40B4-BE49-F238E27FC236}">
                <a16:creationId xmlns:a16="http://schemas.microsoft.com/office/drawing/2014/main" id="{E84BB03D-968A-2601-C49E-FD6719EB01AC}"/>
              </a:ext>
            </a:extLst>
          </p:cNvPr>
          <p:cNvSpPr txBox="1"/>
          <p:nvPr/>
        </p:nvSpPr>
        <p:spPr>
          <a:xfrm>
            <a:off x="585773" y="5412104"/>
            <a:ext cx="4627880" cy="1457130"/>
          </a:xfrm>
          <a:prstGeom prst="rect">
            <a:avLst/>
          </a:prstGeom>
        </p:spPr>
        <p:txBody>
          <a:bodyPr vert="horz" wrap="square" lIns="0" tIns="81915" rIns="0" bIns="0" rtlCol="0">
            <a:spAutoFit/>
          </a:bodyPr>
          <a:lstStyle/>
          <a:p>
            <a:pPr marL="12700" marR="5080">
              <a:lnSpc>
                <a:spcPts val="3500"/>
              </a:lnSpc>
              <a:spcBef>
                <a:spcPts val="645"/>
              </a:spcBef>
            </a:pPr>
            <a:r>
              <a:rPr lang="en-US" sz="3200" dirty="0">
                <a:solidFill>
                  <a:schemeClr val="bg1"/>
                </a:solidFill>
                <a:latin typeface="Tahoma" panose="020B0604030504040204" pitchFamily="34" charset="0"/>
              </a:rPr>
              <a:t>Power BI Synergy for Fundamental Stock Analysis </a:t>
            </a:r>
          </a:p>
        </p:txBody>
      </p:sp>
      <p:sp>
        <p:nvSpPr>
          <p:cNvPr id="19" name="object 11">
            <a:extLst>
              <a:ext uri="{FF2B5EF4-FFF2-40B4-BE49-F238E27FC236}">
                <a16:creationId xmlns:a16="http://schemas.microsoft.com/office/drawing/2014/main" id="{0EFACB36-A970-B5B1-3841-C26365F731A1}"/>
              </a:ext>
            </a:extLst>
          </p:cNvPr>
          <p:cNvSpPr/>
          <p:nvPr/>
        </p:nvSpPr>
        <p:spPr>
          <a:xfrm>
            <a:off x="6894004" y="12"/>
            <a:ext cx="3798570" cy="7560309"/>
          </a:xfrm>
          <a:custGeom>
            <a:avLst/>
            <a:gdLst/>
            <a:ahLst/>
            <a:cxnLst/>
            <a:rect l="l" t="t" r="r" b="b"/>
            <a:pathLst>
              <a:path w="3798570" h="7560309">
                <a:moveTo>
                  <a:pt x="3776014" y="1890001"/>
                </a:moveTo>
                <a:lnTo>
                  <a:pt x="1885962" y="0"/>
                </a:lnTo>
                <a:lnTo>
                  <a:pt x="1885962" y="3780002"/>
                </a:lnTo>
                <a:lnTo>
                  <a:pt x="3776014" y="1890001"/>
                </a:lnTo>
                <a:close/>
              </a:path>
              <a:path w="3798570" h="7560309">
                <a:moveTo>
                  <a:pt x="3797998" y="5697385"/>
                </a:moveTo>
                <a:lnTo>
                  <a:pt x="3779990" y="5679364"/>
                </a:lnTo>
                <a:lnTo>
                  <a:pt x="1899361" y="7559992"/>
                </a:lnTo>
                <a:lnTo>
                  <a:pt x="3797998" y="7559992"/>
                </a:lnTo>
                <a:lnTo>
                  <a:pt x="3797998" y="5697385"/>
                </a:lnTo>
                <a:close/>
              </a:path>
              <a:path w="3798570" h="7560309">
                <a:moveTo>
                  <a:pt x="3797998" y="3789349"/>
                </a:moveTo>
                <a:lnTo>
                  <a:pt x="1890052" y="3789349"/>
                </a:lnTo>
                <a:lnTo>
                  <a:pt x="0" y="5679376"/>
                </a:lnTo>
                <a:lnTo>
                  <a:pt x="1880666" y="7559992"/>
                </a:lnTo>
                <a:lnTo>
                  <a:pt x="1890052" y="7559992"/>
                </a:lnTo>
                <a:lnTo>
                  <a:pt x="1890052" y="3789426"/>
                </a:lnTo>
                <a:lnTo>
                  <a:pt x="3779990" y="5679364"/>
                </a:lnTo>
                <a:lnTo>
                  <a:pt x="3797998" y="5661342"/>
                </a:lnTo>
                <a:lnTo>
                  <a:pt x="3797998" y="3789349"/>
                </a:lnTo>
                <a:close/>
              </a:path>
            </a:pathLst>
          </a:custGeom>
          <a:solidFill>
            <a:schemeClr val="bg1"/>
          </a:solidFill>
        </p:spPr>
        <p:txBody>
          <a:bodyPr wrap="square" lIns="0" tIns="0" rIns="0" bIns="0" rtlCol="0"/>
          <a:lstStyle/>
          <a:p>
            <a:endParaRPr/>
          </a:p>
        </p:txBody>
      </p:sp>
    </p:spTree>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4">
            <a:extLst>
              <a:ext uri="{FF2B5EF4-FFF2-40B4-BE49-F238E27FC236}">
                <a16:creationId xmlns:a16="http://schemas.microsoft.com/office/drawing/2014/main" id="{17C27931-A98B-852B-70CC-6CD542301628}"/>
              </a:ext>
            </a:extLst>
          </p:cNvPr>
          <p:cNvSpPr/>
          <p:nvPr/>
        </p:nvSpPr>
        <p:spPr>
          <a:xfrm>
            <a:off x="9854996" y="7438529"/>
            <a:ext cx="243204" cy="121920"/>
          </a:xfrm>
          <a:custGeom>
            <a:avLst/>
            <a:gdLst/>
            <a:ahLst/>
            <a:cxnLst/>
            <a:rect l="l" t="t" r="r" b="b"/>
            <a:pathLst>
              <a:path w="243204" h="121920">
                <a:moveTo>
                  <a:pt x="121475" y="0"/>
                </a:moveTo>
                <a:lnTo>
                  <a:pt x="0" y="121475"/>
                </a:lnTo>
                <a:lnTo>
                  <a:pt x="242951" y="121475"/>
                </a:lnTo>
                <a:lnTo>
                  <a:pt x="121475" y="0"/>
                </a:lnTo>
                <a:close/>
              </a:path>
            </a:pathLst>
          </a:custGeom>
          <a:solidFill>
            <a:srgbClr val="094780"/>
          </a:solidFill>
        </p:spPr>
        <p:txBody>
          <a:bodyPr wrap="square" lIns="0" tIns="0" rIns="0" bIns="0" rtlCol="0"/>
          <a:lstStyle/>
          <a:p>
            <a:endParaRPr/>
          </a:p>
        </p:txBody>
      </p:sp>
      <p:sp>
        <p:nvSpPr>
          <p:cNvPr id="7" name="object 2">
            <a:extLst>
              <a:ext uri="{FF2B5EF4-FFF2-40B4-BE49-F238E27FC236}">
                <a16:creationId xmlns:a16="http://schemas.microsoft.com/office/drawing/2014/main" id="{BCE06DB4-B19C-36FE-64D3-75001254B2D2}"/>
              </a:ext>
            </a:extLst>
          </p:cNvPr>
          <p:cNvSpPr txBox="1"/>
          <p:nvPr/>
        </p:nvSpPr>
        <p:spPr>
          <a:xfrm>
            <a:off x="9911727" y="7252134"/>
            <a:ext cx="129539" cy="151323"/>
          </a:xfrm>
          <a:prstGeom prst="rect">
            <a:avLst/>
          </a:prstGeom>
        </p:spPr>
        <p:txBody>
          <a:bodyPr vert="horz" wrap="square" lIns="0" tIns="12700" rIns="0" bIns="0" rtlCol="0">
            <a:spAutoFit/>
          </a:bodyPr>
          <a:lstStyle/>
          <a:p>
            <a:pPr marL="12700">
              <a:lnSpc>
                <a:spcPct val="100000"/>
              </a:lnSpc>
              <a:spcBef>
                <a:spcPts val="100"/>
              </a:spcBef>
            </a:pPr>
            <a:r>
              <a:rPr lang="en-US" sz="900" spc="-65" dirty="0">
                <a:latin typeface="Arial MT"/>
                <a:cs typeface="Arial MT"/>
              </a:rPr>
              <a:t>11</a:t>
            </a:r>
          </a:p>
        </p:txBody>
      </p:sp>
      <p:pic>
        <p:nvPicPr>
          <p:cNvPr id="4" name="Picture 3" descr="A screenshot of a computer&#10;&#10;Description automatically generated">
            <a:extLst>
              <a:ext uri="{FF2B5EF4-FFF2-40B4-BE49-F238E27FC236}">
                <a16:creationId xmlns:a16="http://schemas.microsoft.com/office/drawing/2014/main" id="{807AE386-8079-7D89-D063-819680D3DE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731132"/>
            <a:ext cx="10693400" cy="6100585"/>
          </a:xfrm>
          <a:prstGeom prst="rect">
            <a:avLst/>
          </a:prstGeom>
        </p:spPr>
      </p:pic>
    </p:spTree>
    <p:extLst>
      <p:ext uri="{BB962C8B-B14F-4D97-AF65-F5344CB8AC3E}">
        <p14:creationId xmlns:p14="http://schemas.microsoft.com/office/powerpoint/2010/main" val="1731974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7AE386-8079-7D89-D063-819680D3DEE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0" y="731132"/>
            <a:ext cx="10693400" cy="6100584"/>
          </a:xfrm>
          <a:prstGeom prst="rect">
            <a:avLst/>
          </a:prstGeom>
        </p:spPr>
      </p:pic>
      <p:sp>
        <p:nvSpPr>
          <p:cNvPr id="2" name="object 2">
            <a:extLst>
              <a:ext uri="{FF2B5EF4-FFF2-40B4-BE49-F238E27FC236}">
                <a16:creationId xmlns:a16="http://schemas.microsoft.com/office/drawing/2014/main" id="{52915943-4497-73C0-CD0A-3F6F0ECECAC7}"/>
              </a:ext>
            </a:extLst>
          </p:cNvPr>
          <p:cNvSpPr/>
          <p:nvPr/>
        </p:nvSpPr>
        <p:spPr>
          <a:xfrm>
            <a:off x="432005" y="7438538"/>
            <a:ext cx="243204" cy="121920"/>
          </a:xfrm>
          <a:custGeom>
            <a:avLst/>
            <a:gdLst/>
            <a:ahLst/>
            <a:cxnLst/>
            <a:rect l="l" t="t" r="r" b="b"/>
            <a:pathLst>
              <a:path w="243204" h="121920">
                <a:moveTo>
                  <a:pt x="121466" y="0"/>
                </a:moveTo>
                <a:lnTo>
                  <a:pt x="0" y="121466"/>
                </a:lnTo>
                <a:lnTo>
                  <a:pt x="242933" y="121466"/>
                </a:lnTo>
                <a:lnTo>
                  <a:pt x="121466" y="0"/>
                </a:lnTo>
                <a:close/>
              </a:path>
            </a:pathLst>
          </a:custGeom>
          <a:solidFill>
            <a:srgbClr val="A0A7D8"/>
          </a:solidFill>
          <a:ln>
            <a:noFill/>
          </a:ln>
        </p:spPr>
        <p:txBody>
          <a:bodyPr wrap="square" lIns="0" tIns="0" rIns="0" bIns="0" rtlCol="0"/>
          <a:lstStyle/>
          <a:p>
            <a:endParaRPr/>
          </a:p>
        </p:txBody>
      </p:sp>
      <p:sp>
        <p:nvSpPr>
          <p:cNvPr id="3" name="object 11">
            <a:extLst>
              <a:ext uri="{FF2B5EF4-FFF2-40B4-BE49-F238E27FC236}">
                <a16:creationId xmlns:a16="http://schemas.microsoft.com/office/drawing/2014/main" id="{3891255E-82F9-B902-D96F-0664B9CE0F65}"/>
              </a:ext>
            </a:extLst>
          </p:cNvPr>
          <p:cNvSpPr txBox="1"/>
          <p:nvPr/>
        </p:nvSpPr>
        <p:spPr>
          <a:xfrm>
            <a:off x="486932" y="7259141"/>
            <a:ext cx="133350" cy="151323"/>
          </a:xfrm>
          <a:prstGeom prst="rect">
            <a:avLst/>
          </a:prstGeom>
        </p:spPr>
        <p:txBody>
          <a:bodyPr vert="horz" wrap="square" lIns="0" tIns="12700" rIns="0" bIns="0" rtlCol="0">
            <a:spAutoFit/>
          </a:bodyPr>
          <a:lstStyle/>
          <a:p>
            <a:pPr marL="12700">
              <a:lnSpc>
                <a:spcPct val="100000"/>
              </a:lnSpc>
              <a:spcBef>
                <a:spcPts val="100"/>
              </a:spcBef>
            </a:pPr>
            <a:r>
              <a:rPr lang="en-US" sz="900" spc="-50" dirty="0">
                <a:solidFill>
                  <a:schemeClr val="tx1"/>
                </a:solidFill>
                <a:latin typeface="Arial MT"/>
                <a:cs typeface="Arial MT"/>
              </a:rPr>
              <a:t>12</a:t>
            </a:r>
            <a:endParaRPr sz="900" dirty="0">
              <a:solidFill>
                <a:schemeClr val="tx1"/>
              </a:solidFill>
              <a:latin typeface="Arial MT"/>
              <a:cs typeface="Arial MT"/>
            </a:endParaRPr>
          </a:p>
        </p:txBody>
      </p:sp>
    </p:spTree>
    <p:extLst>
      <p:ext uri="{BB962C8B-B14F-4D97-AF65-F5344CB8AC3E}">
        <p14:creationId xmlns:p14="http://schemas.microsoft.com/office/powerpoint/2010/main" val="345249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4">
            <a:extLst>
              <a:ext uri="{FF2B5EF4-FFF2-40B4-BE49-F238E27FC236}">
                <a16:creationId xmlns:a16="http://schemas.microsoft.com/office/drawing/2014/main" id="{17C27931-A98B-852B-70CC-6CD542301628}"/>
              </a:ext>
            </a:extLst>
          </p:cNvPr>
          <p:cNvSpPr/>
          <p:nvPr/>
        </p:nvSpPr>
        <p:spPr>
          <a:xfrm>
            <a:off x="9854996" y="7438529"/>
            <a:ext cx="243204" cy="121920"/>
          </a:xfrm>
          <a:custGeom>
            <a:avLst/>
            <a:gdLst/>
            <a:ahLst/>
            <a:cxnLst/>
            <a:rect l="l" t="t" r="r" b="b"/>
            <a:pathLst>
              <a:path w="243204" h="121920">
                <a:moveTo>
                  <a:pt x="121475" y="0"/>
                </a:moveTo>
                <a:lnTo>
                  <a:pt x="0" y="121475"/>
                </a:lnTo>
                <a:lnTo>
                  <a:pt x="242951" y="121475"/>
                </a:lnTo>
                <a:lnTo>
                  <a:pt x="121475" y="0"/>
                </a:lnTo>
                <a:close/>
              </a:path>
            </a:pathLst>
          </a:custGeom>
          <a:solidFill>
            <a:srgbClr val="094780"/>
          </a:solidFill>
        </p:spPr>
        <p:txBody>
          <a:bodyPr wrap="square" lIns="0" tIns="0" rIns="0" bIns="0" rtlCol="0"/>
          <a:lstStyle/>
          <a:p>
            <a:endParaRPr/>
          </a:p>
        </p:txBody>
      </p:sp>
      <p:sp>
        <p:nvSpPr>
          <p:cNvPr id="7" name="object 2">
            <a:extLst>
              <a:ext uri="{FF2B5EF4-FFF2-40B4-BE49-F238E27FC236}">
                <a16:creationId xmlns:a16="http://schemas.microsoft.com/office/drawing/2014/main" id="{BCE06DB4-B19C-36FE-64D3-75001254B2D2}"/>
              </a:ext>
            </a:extLst>
          </p:cNvPr>
          <p:cNvSpPr txBox="1"/>
          <p:nvPr/>
        </p:nvSpPr>
        <p:spPr>
          <a:xfrm>
            <a:off x="9911727" y="7252134"/>
            <a:ext cx="129539" cy="151323"/>
          </a:xfrm>
          <a:prstGeom prst="rect">
            <a:avLst/>
          </a:prstGeom>
        </p:spPr>
        <p:txBody>
          <a:bodyPr vert="horz" wrap="square" lIns="0" tIns="12700" rIns="0" bIns="0" rtlCol="0">
            <a:spAutoFit/>
          </a:bodyPr>
          <a:lstStyle/>
          <a:p>
            <a:pPr marL="12700">
              <a:lnSpc>
                <a:spcPct val="100000"/>
              </a:lnSpc>
              <a:spcBef>
                <a:spcPts val="100"/>
              </a:spcBef>
            </a:pPr>
            <a:r>
              <a:rPr lang="en-US" sz="900" spc="-65" dirty="0">
                <a:latin typeface="Arial MT"/>
                <a:cs typeface="Arial MT"/>
              </a:rPr>
              <a:t>13</a:t>
            </a:r>
          </a:p>
        </p:txBody>
      </p:sp>
      <p:pic>
        <p:nvPicPr>
          <p:cNvPr id="4" name="Picture 3">
            <a:extLst>
              <a:ext uri="{FF2B5EF4-FFF2-40B4-BE49-F238E27FC236}">
                <a16:creationId xmlns:a16="http://schemas.microsoft.com/office/drawing/2014/main" id="{807AE386-8079-7D89-D063-819680D3DEE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0" y="731132"/>
            <a:ext cx="10693400" cy="6100584"/>
          </a:xfrm>
          <a:prstGeom prst="rect">
            <a:avLst/>
          </a:prstGeom>
        </p:spPr>
      </p:pic>
    </p:spTree>
    <p:extLst>
      <p:ext uri="{BB962C8B-B14F-4D97-AF65-F5344CB8AC3E}">
        <p14:creationId xmlns:p14="http://schemas.microsoft.com/office/powerpoint/2010/main" val="535516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32005" y="7438538"/>
            <a:ext cx="243204" cy="121920"/>
          </a:xfrm>
          <a:custGeom>
            <a:avLst/>
            <a:gdLst/>
            <a:ahLst/>
            <a:cxnLst/>
            <a:rect l="l" t="t" r="r" b="b"/>
            <a:pathLst>
              <a:path w="243204" h="121920">
                <a:moveTo>
                  <a:pt x="121466" y="0"/>
                </a:moveTo>
                <a:lnTo>
                  <a:pt x="0" y="121466"/>
                </a:lnTo>
                <a:lnTo>
                  <a:pt x="242933" y="121466"/>
                </a:lnTo>
                <a:lnTo>
                  <a:pt x="121466" y="0"/>
                </a:lnTo>
                <a:close/>
              </a:path>
            </a:pathLst>
          </a:custGeom>
          <a:solidFill>
            <a:srgbClr val="A0A7D8"/>
          </a:solidFill>
          <a:ln>
            <a:noFill/>
          </a:ln>
        </p:spPr>
        <p:txBody>
          <a:bodyPr wrap="square" lIns="0" tIns="0" rIns="0" bIns="0" rtlCol="0"/>
          <a:lstStyle/>
          <a:p>
            <a:endParaRPr/>
          </a:p>
        </p:txBody>
      </p:sp>
      <p:sp>
        <p:nvSpPr>
          <p:cNvPr id="3" name="object 3"/>
          <p:cNvSpPr txBox="1"/>
          <p:nvPr/>
        </p:nvSpPr>
        <p:spPr>
          <a:xfrm>
            <a:off x="471429" y="7252134"/>
            <a:ext cx="163830" cy="151323"/>
          </a:xfrm>
          <a:prstGeom prst="rect">
            <a:avLst/>
          </a:prstGeom>
        </p:spPr>
        <p:txBody>
          <a:bodyPr vert="horz" wrap="square" lIns="0" tIns="12700" rIns="0" bIns="0" rtlCol="0">
            <a:spAutoFit/>
          </a:bodyPr>
          <a:lstStyle/>
          <a:p>
            <a:pPr marL="12700">
              <a:lnSpc>
                <a:spcPct val="100000"/>
              </a:lnSpc>
              <a:spcBef>
                <a:spcPts val="100"/>
              </a:spcBef>
            </a:pPr>
            <a:r>
              <a:rPr lang="en-US" sz="900" spc="-25" dirty="0">
                <a:latin typeface="Arial MT"/>
                <a:cs typeface="Arial MT"/>
              </a:rPr>
              <a:t>14</a:t>
            </a:r>
            <a:endParaRPr sz="900" dirty="0">
              <a:latin typeface="Arial MT"/>
              <a:cs typeface="Arial MT"/>
            </a:endParaRPr>
          </a:p>
        </p:txBody>
      </p:sp>
      <p:sp>
        <p:nvSpPr>
          <p:cNvPr id="5" name="object 5"/>
          <p:cNvSpPr/>
          <p:nvPr/>
        </p:nvSpPr>
        <p:spPr>
          <a:xfrm>
            <a:off x="457200" y="463562"/>
            <a:ext cx="9780905" cy="0"/>
          </a:xfrm>
          <a:custGeom>
            <a:avLst/>
            <a:gdLst/>
            <a:ahLst/>
            <a:cxnLst/>
            <a:rect l="l" t="t" r="r" b="b"/>
            <a:pathLst>
              <a:path w="9780905">
                <a:moveTo>
                  <a:pt x="0" y="0"/>
                </a:moveTo>
                <a:lnTo>
                  <a:pt x="9780714" y="0"/>
                </a:lnTo>
              </a:path>
            </a:pathLst>
          </a:custGeom>
          <a:ln w="12700">
            <a:solidFill>
              <a:srgbClr val="094780"/>
            </a:solidFill>
          </a:ln>
        </p:spPr>
        <p:txBody>
          <a:bodyPr wrap="square" lIns="0" tIns="0" rIns="0" bIns="0" rtlCol="0"/>
          <a:lstStyle/>
          <a:p>
            <a:endParaRPr/>
          </a:p>
        </p:txBody>
      </p:sp>
      <p:sp>
        <p:nvSpPr>
          <p:cNvPr id="6" name="object 6"/>
          <p:cNvSpPr/>
          <p:nvPr/>
        </p:nvSpPr>
        <p:spPr>
          <a:xfrm>
            <a:off x="457200" y="7109155"/>
            <a:ext cx="9780905" cy="0"/>
          </a:xfrm>
          <a:custGeom>
            <a:avLst/>
            <a:gdLst/>
            <a:ahLst/>
            <a:cxnLst/>
            <a:rect l="l" t="t" r="r" b="b"/>
            <a:pathLst>
              <a:path w="9780905">
                <a:moveTo>
                  <a:pt x="0" y="0"/>
                </a:moveTo>
                <a:lnTo>
                  <a:pt x="9780714" y="0"/>
                </a:lnTo>
              </a:path>
            </a:pathLst>
          </a:custGeom>
          <a:ln w="12700">
            <a:solidFill>
              <a:srgbClr val="094780"/>
            </a:solidFill>
          </a:ln>
        </p:spPr>
        <p:txBody>
          <a:bodyPr wrap="square" lIns="0" tIns="0" rIns="0" bIns="0" rtlCol="0"/>
          <a:lstStyle/>
          <a:p>
            <a:endParaRPr/>
          </a:p>
        </p:txBody>
      </p:sp>
      <p:sp>
        <p:nvSpPr>
          <p:cNvPr id="15" name="object 8">
            <a:extLst>
              <a:ext uri="{FF2B5EF4-FFF2-40B4-BE49-F238E27FC236}">
                <a16:creationId xmlns:a16="http://schemas.microsoft.com/office/drawing/2014/main" id="{694F93A5-9FB6-35F8-129A-25A9910571CB}"/>
              </a:ext>
            </a:extLst>
          </p:cNvPr>
          <p:cNvSpPr txBox="1">
            <a:spLocks/>
          </p:cNvSpPr>
          <p:nvPr/>
        </p:nvSpPr>
        <p:spPr>
          <a:xfrm>
            <a:off x="432005" y="1106516"/>
            <a:ext cx="4725063" cy="2780761"/>
          </a:xfrm>
          <a:prstGeom prst="rect">
            <a:avLst/>
          </a:prstGeom>
        </p:spPr>
        <p:txBody>
          <a:bodyPr vert="horz" wrap="square" lIns="0" tIns="12700" rIns="0" bIns="0" rtlCol="0">
            <a:spAutoFit/>
          </a:bodyPr>
          <a:lstStyle>
            <a:lvl1pPr marL="0">
              <a:defRPr sz="1100" b="0" i="0">
                <a:solidFill>
                  <a:schemeClr val="tx1"/>
                </a:solidFill>
                <a:latin typeface="Trebuchet MS"/>
                <a:ea typeface="+mn-ea"/>
                <a:cs typeface="Trebuchet M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6200" marR="135890">
              <a:lnSpc>
                <a:spcPct val="90000"/>
              </a:lnSpc>
              <a:spcBef>
                <a:spcPts val="100"/>
              </a:spcBef>
            </a:pPr>
            <a:r>
              <a:rPr lang="en-US" dirty="0"/>
              <a:t>The U.S. Market Sector Financial Metrics Dashboard provides a comprehensive view of key financial indicators across various companies and industries. At its core, the dashboard focuses on Economic Value Added (EVA), which measures the value companies create beyond their cost of capital. This metric enables users to compare the financial performance of companies like ADP and AMCR, highlighting those that generate the most value. EVA serves as a crucial indicator for identifying high-performing companies and sectors, guiding investment decisions and strategic focus.</a:t>
            </a:r>
          </a:p>
          <a:p>
            <a:pPr marL="76200" marR="135890">
              <a:lnSpc>
                <a:spcPct val="90000"/>
              </a:lnSpc>
              <a:spcBef>
                <a:spcPts val="100"/>
              </a:spcBef>
            </a:pPr>
            <a:endParaRPr lang="en-US" dirty="0"/>
          </a:p>
          <a:p>
            <a:pPr marL="76200" marR="135890">
              <a:lnSpc>
                <a:spcPct val="90000"/>
              </a:lnSpc>
              <a:spcBef>
                <a:spcPts val="100"/>
              </a:spcBef>
            </a:pPr>
            <a:r>
              <a:rPr lang="en-US" dirty="0"/>
              <a:t>The top section presents Economic Value Added (EVA) for various companies like ADP, AMCR, and BBWI. EVA is a critical metric for assessing financial performance, providing a snapshot of how much value each company has created beyond its cost of capital. For instance, ADP's EVA of $3.75 billion and AMCR's $730 million allow for a quick comparison of company performances. This focus on EVA at the top of the dashboard enables users to assess value creation for individual stock codes briefly.</a:t>
            </a:r>
          </a:p>
        </p:txBody>
      </p:sp>
      <p:sp>
        <p:nvSpPr>
          <p:cNvPr id="9" name="object 2">
            <a:extLst>
              <a:ext uri="{FF2B5EF4-FFF2-40B4-BE49-F238E27FC236}">
                <a16:creationId xmlns:a16="http://schemas.microsoft.com/office/drawing/2014/main" id="{90BC566E-3D08-2BBE-DD4D-ECD928CA0D77}"/>
              </a:ext>
            </a:extLst>
          </p:cNvPr>
          <p:cNvSpPr/>
          <p:nvPr/>
        </p:nvSpPr>
        <p:spPr>
          <a:xfrm>
            <a:off x="9799888" y="7400290"/>
            <a:ext cx="319404" cy="162560"/>
          </a:xfrm>
          <a:custGeom>
            <a:avLst/>
            <a:gdLst/>
            <a:ahLst/>
            <a:cxnLst/>
            <a:rect l="l" t="t" r="r" b="b"/>
            <a:pathLst>
              <a:path w="243204" h="121920">
                <a:moveTo>
                  <a:pt x="121466" y="0"/>
                </a:moveTo>
                <a:lnTo>
                  <a:pt x="0" y="121466"/>
                </a:lnTo>
                <a:lnTo>
                  <a:pt x="242933" y="121466"/>
                </a:lnTo>
                <a:lnTo>
                  <a:pt x="121466" y="0"/>
                </a:lnTo>
                <a:close/>
              </a:path>
            </a:pathLst>
          </a:custGeom>
          <a:solidFill>
            <a:schemeClr val="bg1"/>
          </a:solidFill>
          <a:ln>
            <a:noFill/>
          </a:ln>
        </p:spPr>
        <p:txBody>
          <a:bodyPr wrap="square" lIns="0" tIns="0" rIns="0" bIns="0" rtlCol="0"/>
          <a:lstStyle/>
          <a:p>
            <a:endParaRPr/>
          </a:p>
        </p:txBody>
      </p:sp>
      <p:sp>
        <p:nvSpPr>
          <p:cNvPr id="10" name="object 8">
            <a:extLst>
              <a:ext uri="{FF2B5EF4-FFF2-40B4-BE49-F238E27FC236}">
                <a16:creationId xmlns:a16="http://schemas.microsoft.com/office/drawing/2014/main" id="{EA8603E5-79B0-48F3-E39F-57950FA73EEC}"/>
              </a:ext>
            </a:extLst>
          </p:cNvPr>
          <p:cNvSpPr txBox="1">
            <a:spLocks/>
          </p:cNvSpPr>
          <p:nvPr/>
        </p:nvSpPr>
        <p:spPr>
          <a:xfrm>
            <a:off x="432004" y="4248745"/>
            <a:ext cx="4725063" cy="1231619"/>
          </a:xfrm>
          <a:prstGeom prst="rect">
            <a:avLst/>
          </a:prstGeom>
        </p:spPr>
        <p:txBody>
          <a:bodyPr vert="horz" wrap="square" lIns="0" tIns="12700" rIns="0" bIns="0" rtlCol="0">
            <a:spAutoFit/>
          </a:bodyPr>
          <a:lstStyle>
            <a:lvl1pPr marL="0">
              <a:defRPr sz="1100" b="0" i="0">
                <a:solidFill>
                  <a:schemeClr val="tx1"/>
                </a:solidFill>
                <a:latin typeface="Trebuchet MS"/>
                <a:ea typeface="+mn-ea"/>
                <a:cs typeface="Trebuchet M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6200" marR="135890">
              <a:lnSpc>
                <a:spcPct val="90000"/>
              </a:lnSpc>
              <a:spcBef>
                <a:spcPts val="100"/>
              </a:spcBef>
            </a:pPr>
            <a:r>
              <a:rPr lang="en-US" dirty="0"/>
              <a:t>One of the key visuals is a bar and line chart that compares the sum of net debt (displayed in bars) against the interest coverage ratio (shown as a line) over time. This combination allows users to understand how well companies manage their debt. </a:t>
            </a:r>
            <a:r>
              <a:rPr lang="en-US" dirty="0">
                <a:highlight>
                  <a:srgbClr val="FFFF00"/>
                </a:highlight>
              </a:rPr>
              <a:t>For example, in May 2024, a net debt of $44.3 billion corresponds to a declining interest coverage ratio, signaling potential financial risks</a:t>
            </a:r>
            <a:r>
              <a:rPr lang="en-US" dirty="0"/>
              <a:t>. This chart helps users track the balance between debt burden and a company's ability to service its debt.</a:t>
            </a:r>
          </a:p>
        </p:txBody>
      </p:sp>
      <p:sp>
        <p:nvSpPr>
          <p:cNvPr id="12" name="object 8">
            <a:extLst>
              <a:ext uri="{FF2B5EF4-FFF2-40B4-BE49-F238E27FC236}">
                <a16:creationId xmlns:a16="http://schemas.microsoft.com/office/drawing/2014/main" id="{D8E5945D-E78C-0809-B483-CEC7BE56CCA9}"/>
              </a:ext>
            </a:extLst>
          </p:cNvPr>
          <p:cNvSpPr txBox="1">
            <a:spLocks/>
          </p:cNvSpPr>
          <p:nvPr/>
        </p:nvSpPr>
        <p:spPr>
          <a:xfrm>
            <a:off x="432003" y="5895519"/>
            <a:ext cx="4725063" cy="1079270"/>
          </a:xfrm>
          <a:prstGeom prst="rect">
            <a:avLst/>
          </a:prstGeom>
        </p:spPr>
        <p:txBody>
          <a:bodyPr vert="horz" wrap="square" lIns="0" tIns="12700" rIns="0" bIns="0" rtlCol="0">
            <a:spAutoFit/>
          </a:bodyPr>
          <a:lstStyle>
            <a:lvl1pPr marL="0">
              <a:defRPr sz="1100" b="0" i="0">
                <a:solidFill>
                  <a:schemeClr val="tx1"/>
                </a:solidFill>
                <a:latin typeface="Trebuchet MS"/>
                <a:ea typeface="+mn-ea"/>
                <a:cs typeface="Trebuchet M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6200" marR="135890">
              <a:lnSpc>
                <a:spcPct val="90000"/>
              </a:lnSpc>
              <a:spcBef>
                <a:spcPts val="100"/>
              </a:spcBef>
            </a:pPr>
            <a:r>
              <a:rPr lang="en-US" dirty="0"/>
              <a:t>Another important visual compares Return on Assets (ROA) and Return on Sales (ROS) over the same time. These metrics are essential for evaluating how efficiently companies are generating profit from their assets and sales. For example, a sharp increase in both ROA and ROS in July 2024 suggests improved financial performance. By displaying these metrics side-by-side, the dashboard enables users to assess operational efficiency and profitability trends.</a:t>
            </a:r>
          </a:p>
        </p:txBody>
      </p:sp>
      <p:sp>
        <p:nvSpPr>
          <p:cNvPr id="17" name="object 8">
            <a:extLst>
              <a:ext uri="{FF2B5EF4-FFF2-40B4-BE49-F238E27FC236}">
                <a16:creationId xmlns:a16="http://schemas.microsoft.com/office/drawing/2014/main" id="{6AAABE7E-CBAC-38AD-48A4-34E4442835CD}"/>
              </a:ext>
            </a:extLst>
          </p:cNvPr>
          <p:cNvSpPr txBox="1">
            <a:spLocks/>
          </p:cNvSpPr>
          <p:nvPr/>
        </p:nvSpPr>
        <p:spPr>
          <a:xfrm>
            <a:off x="5496910" y="922505"/>
            <a:ext cx="4725063" cy="1231619"/>
          </a:xfrm>
          <a:prstGeom prst="rect">
            <a:avLst/>
          </a:prstGeom>
        </p:spPr>
        <p:txBody>
          <a:bodyPr vert="horz" wrap="square" lIns="0" tIns="12700" rIns="0" bIns="0" rtlCol="0">
            <a:spAutoFit/>
          </a:bodyPr>
          <a:lstStyle>
            <a:lvl1pPr marL="0">
              <a:defRPr sz="1100" b="0" i="0">
                <a:solidFill>
                  <a:schemeClr val="tx1"/>
                </a:solidFill>
                <a:latin typeface="Trebuchet MS"/>
                <a:ea typeface="+mn-ea"/>
                <a:cs typeface="Trebuchet M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6200" marR="135890">
              <a:lnSpc>
                <a:spcPct val="90000"/>
              </a:lnSpc>
              <a:spcBef>
                <a:spcPts val="100"/>
              </a:spcBef>
            </a:pPr>
            <a:r>
              <a:rPr lang="en-US" dirty="0"/>
              <a:t>In the middle section, the dashboard presents a Market Details table that breaks down companies by industry and location. This provides an overview of the geographic and industry distribution of companies, such as the dominance of Communication Services in Mountain View, California, and Energy companies in Houston, Texas. This table is helpful for users looking to understand industry concentrations and regional focus, giving a quick insight into market presence and distribution.</a:t>
            </a:r>
          </a:p>
        </p:txBody>
      </p:sp>
      <p:sp>
        <p:nvSpPr>
          <p:cNvPr id="19" name="object 8">
            <a:extLst>
              <a:ext uri="{FF2B5EF4-FFF2-40B4-BE49-F238E27FC236}">
                <a16:creationId xmlns:a16="http://schemas.microsoft.com/office/drawing/2014/main" id="{4F9B7E63-B8C7-0C65-3A42-8FEE879DC31C}"/>
              </a:ext>
            </a:extLst>
          </p:cNvPr>
          <p:cNvSpPr txBox="1">
            <a:spLocks/>
          </p:cNvSpPr>
          <p:nvPr/>
        </p:nvSpPr>
        <p:spPr>
          <a:xfrm>
            <a:off x="5496909" y="2739650"/>
            <a:ext cx="4725063" cy="1231619"/>
          </a:xfrm>
          <a:prstGeom prst="rect">
            <a:avLst/>
          </a:prstGeom>
        </p:spPr>
        <p:txBody>
          <a:bodyPr vert="horz" wrap="square" lIns="0" tIns="12700" rIns="0" bIns="0" rtlCol="0">
            <a:spAutoFit/>
          </a:bodyPr>
          <a:lstStyle>
            <a:lvl1pPr marL="0">
              <a:defRPr sz="1100" b="0" i="0">
                <a:solidFill>
                  <a:schemeClr val="tx1"/>
                </a:solidFill>
                <a:latin typeface="Trebuchet MS"/>
                <a:ea typeface="+mn-ea"/>
                <a:cs typeface="Trebuchet M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6200" marR="135890">
              <a:lnSpc>
                <a:spcPct val="90000"/>
              </a:lnSpc>
              <a:spcBef>
                <a:spcPts val="100"/>
              </a:spcBef>
            </a:pPr>
            <a:r>
              <a:rPr lang="en-US" dirty="0"/>
              <a:t>Another bar chart displays net debt values for different industries, offering insights into which sectors carry the highest debt levels. For example, Information Technology leads with $155.44 billion in debt, followed by Consumer Staples with $46.02 billion. This chart highlights sectors that may be at greater financial risk if their interest coverage ratios decline. By presenting debt levels by industry, the dashboard helps users identify potential areas for financial monitoring and risk assessment.</a:t>
            </a:r>
          </a:p>
        </p:txBody>
      </p:sp>
      <p:sp>
        <p:nvSpPr>
          <p:cNvPr id="21" name="object 8">
            <a:extLst>
              <a:ext uri="{FF2B5EF4-FFF2-40B4-BE49-F238E27FC236}">
                <a16:creationId xmlns:a16="http://schemas.microsoft.com/office/drawing/2014/main" id="{6EAB9C02-8435-78DC-5D0F-A553B0C60B95}"/>
              </a:ext>
            </a:extLst>
          </p:cNvPr>
          <p:cNvSpPr txBox="1">
            <a:spLocks/>
          </p:cNvSpPr>
          <p:nvPr/>
        </p:nvSpPr>
        <p:spPr>
          <a:xfrm>
            <a:off x="5496908" y="4357217"/>
            <a:ext cx="4725063" cy="1383969"/>
          </a:xfrm>
          <a:prstGeom prst="rect">
            <a:avLst/>
          </a:prstGeom>
        </p:spPr>
        <p:txBody>
          <a:bodyPr vert="horz" wrap="square" lIns="0" tIns="12700" rIns="0" bIns="0" rtlCol="0">
            <a:spAutoFit/>
          </a:bodyPr>
          <a:lstStyle>
            <a:lvl1pPr marL="0">
              <a:defRPr sz="1100" b="0" i="0">
                <a:solidFill>
                  <a:schemeClr val="tx1"/>
                </a:solidFill>
                <a:latin typeface="Trebuchet MS"/>
                <a:ea typeface="+mn-ea"/>
                <a:cs typeface="Trebuchet M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6200" marR="135890">
              <a:lnSpc>
                <a:spcPct val="90000"/>
              </a:lnSpc>
              <a:spcBef>
                <a:spcPts val="100"/>
              </a:spcBef>
            </a:pPr>
            <a:r>
              <a:rPr lang="en-US" dirty="0"/>
              <a:t>The dashboard also tracks key financial metrics like gross margin, operating margin, current ratio, operating cash flow, EBIT margin, adjusted EBIT, and net assets over time. For instance, the gross margin spikes in July 2024 indicate improved profitability, while the operating cash flow rises from $134 billion in March to $176 billion in July, signaling strong operational health. Additionally, the net assets chart shows significant growth, with net assets increasing from $0.36 trillion in May 2024 to $1.01 trillion in July, reflecting company expansion or asset acquisition.</a:t>
            </a:r>
          </a:p>
        </p:txBody>
      </p:sp>
      <p:sp>
        <p:nvSpPr>
          <p:cNvPr id="8" name="object 9">
            <a:extLst>
              <a:ext uri="{FF2B5EF4-FFF2-40B4-BE49-F238E27FC236}">
                <a16:creationId xmlns:a16="http://schemas.microsoft.com/office/drawing/2014/main" id="{C3DB8D0C-4335-0FC2-BE39-926FB13FCD87}"/>
              </a:ext>
            </a:extLst>
          </p:cNvPr>
          <p:cNvSpPr txBox="1"/>
          <p:nvPr/>
        </p:nvSpPr>
        <p:spPr>
          <a:xfrm>
            <a:off x="432003" y="5485335"/>
            <a:ext cx="4809899" cy="375103"/>
          </a:xfrm>
          <a:prstGeom prst="rect">
            <a:avLst/>
          </a:prstGeom>
          <a:solidFill>
            <a:srgbClr val="DCDDDE">
              <a:alpha val="34999"/>
            </a:srgbClr>
          </a:solidFill>
        </p:spPr>
        <p:txBody>
          <a:bodyPr vert="horz" wrap="square" lIns="0" tIns="130175" rIns="0" bIns="0" rtlCol="0">
            <a:spAutoFit/>
          </a:bodyPr>
          <a:lstStyle/>
          <a:p>
            <a:pPr marL="12700" marR="5080">
              <a:lnSpc>
                <a:spcPts val="1900"/>
              </a:lnSpc>
              <a:spcBef>
                <a:spcPts val="280"/>
              </a:spcBef>
            </a:pPr>
            <a:r>
              <a:rPr lang="en-US" sz="1700" b="1" dirty="0">
                <a:solidFill>
                  <a:srgbClr val="094780"/>
                </a:solidFill>
                <a:latin typeface="Trebuchet MS"/>
                <a:ea typeface="+mj-ea"/>
              </a:rPr>
              <a:t>ROA vs. ROS</a:t>
            </a:r>
          </a:p>
        </p:txBody>
      </p:sp>
      <p:sp>
        <p:nvSpPr>
          <p:cNvPr id="13" name="object 9">
            <a:extLst>
              <a:ext uri="{FF2B5EF4-FFF2-40B4-BE49-F238E27FC236}">
                <a16:creationId xmlns:a16="http://schemas.microsoft.com/office/drawing/2014/main" id="{E6C3DC0A-5141-77FD-BBF9-5CEA59B43EFC}"/>
              </a:ext>
            </a:extLst>
          </p:cNvPr>
          <p:cNvSpPr txBox="1"/>
          <p:nvPr/>
        </p:nvSpPr>
        <p:spPr>
          <a:xfrm>
            <a:off x="432002" y="3856101"/>
            <a:ext cx="4809899" cy="375103"/>
          </a:xfrm>
          <a:prstGeom prst="rect">
            <a:avLst/>
          </a:prstGeom>
          <a:solidFill>
            <a:srgbClr val="DCDDDE">
              <a:alpha val="34999"/>
            </a:srgbClr>
          </a:solidFill>
        </p:spPr>
        <p:txBody>
          <a:bodyPr vert="horz" wrap="square" lIns="0" tIns="130175" rIns="0" bIns="0" rtlCol="0">
            <a:spAutoFit/>
          </a:bodyPr>
          <a:lstStyle/>
          <a:p>
            <a:pPr marL="12700" marR="5080">
              <a:lnSpc>
                <a:spcPts val="1900"/>
              </a:lnSpc>
              <a:spcBef>
                <a:spcPts val="280"/>
              </a:spcBef>
            </a:pPr>
            <a:r>
              <a:rPr lang="en-US" sz="1700" b="1" dirty="0">
                <a:solidFill>
                  <a:srgbClr val="094780"/>
                </a:solidFill>
                <a:latin typeface="Trebuchet MS"/>
                <a:ea typeface="+mj-ea"/>
              </a:rPr>
              <a:t>Interest Coverage Ratio vs. Net Debt</a:t>
            </a:r>
          </a:p>
        </p:txBody>
      </p:sp>
      <p:sp>
        <p:nvSpPr>
          <p:cNvPr id="14" name="object 9">
            <a:extLst>
              <a:ext uri="{FF2B5EF4-FFF2-40B4-BE49-F238E27FC236}">
                <a16:creationId xmlns:a16="http://schemas.microsoft.com/office/drawing/2014/main" id="{698E4EBB-1881-917D-725B-B23179CC46D7}"/>
              </a:ext>
            </a:extLst>
          </p:cNvPr>
          <p:cNvSpPr txBox="1"/>
          <p:nvPr/>
        </p:nvSpPr>
        <p:spPr>
          <a:xfrm>
            <a:off x="452723" y="463562"/>
            <a:ext cx="4809899" cy="618759"/>
          </a:xfrm>
          <a:prstGeom prst="rect">
            <a:avLst/>
          </a:prstGeom>
          <a:solidFill>
            <a:srgbClr val="DCDDDE">
              <a:alpha val="34999"/>
            </a:srgbClr>
          </a:solidFill>
        </p:spPr>
        <p:txBody>
          <a:bodyPr vert="horz" wrap="square" lIns="0" tIns="130175" rIns="0" bIns="0" rtlCol="0">
            <a:spAutoFit/>
          </a:bodyPr>
          <a:lstStyle/>
          <a:p>
            <a:pPr marL="12700" marR="5080">
              <a:lnSpc>
                <a:spcPts val="1900"/>
              </a:lnSpc>
              <a:spcBef>
                <a:spcPts val="280"/>
              </a:spcBef>
            </a:pPr>
            <a:r>
              <a:rPr lang="en-US" sz="1700" b="1" dirty="0">
                <a:solidFill>
                  <a:srgbClr val="094780"/>
                </a:solidFill>
                <a:latin typeface="Trebuchet MS"/>
                <a:ea typeface="+mj-ea"/>
              </a:rPr>
              <a:t>Report Overview: U.S. Market Sector Financial Metrics</a:t>
            </a:r>
          </a:p>
        </p:txBody>
      </p:sp>
      <p:sp>
        <p:nvSpPr>
          <p:cNvPr id="24" name="object 9">
            <a:extLst>
              <a:ext uri="{FF2B5EF4-FFF2-40B4-BE49-F238E27FC236}">
                <a16:creationId xmlns:a16="http://schemas.microsoft.com/office/drawing/2014/main" id="{E9085036-F415-520A-1005-EF71AE74D6A6}"/>
              </a:ext>
            </a:extLst>
          </p:cNvPr>
          <p:cNvSpPr txBox="1"/>
          <p:nvPr/>
        </p:nvSpPr>
        <p:spPr>
          <a:xfrm>
            <a:off x="5490922" y="520806"/>
            <a:ext cx="4809899" cy="375103"/>
          </a:xfrm>
          <a:prstGeom prst="rect">
            <a:avLst/>
          </a:prstGeom>
          <a:solidFill>
            <a:srgbClr val="DCDDDE">
              <a:alpha val="34999"/>
            </a:srgbClr>
          </a:solidFill>
        </p:spPr>
        <p:txBody>
          <a:bodyPr vert="horz" wrap="square" lIns="0" tIns="130175" rIns="0" bIns="0" rtlCol="0">
            <a:spAutoFit/>
          </a:bodyPr>
          <a:lstStyle/>
          <a:p>
            <a:pPr marL="12700" marR="5080">
              <a:lnSpc>
                <a:spcPts val="1900"/>
              </a:lnSpc>
              <a:spcBef>
                <a:spcPts val="280"/>
              </a:spcBef>
            </a:pPr>
            <a:r>
              <a:rPr lang="en-US" sz="1700" b="1" dirty="0">
                <a:solidFill>
                  <a:srgbClr val="094780"/>
                </a:solidFill>
                <a:latin typeface="Trebuchet MS"/>
                <a:ea typeface="+mj-ea"/>
              </a:rPr>
              <a:t>Market Details Table</a:t>
            </a:r>
          </a:p>
        </p:txBody>
      </p:sp>
      <p:sp>
        <p:nvSpPr>
          <p:cNvPr id="25" name="object 9">
            <a:extLst>
              <a:ext uri="{FF2B5EF4-FFF2-40B4-BE49-F238E27FC236}">
                <a16:creationId xmlns:a16="http://schemas.microsoft.com/office/drawing/2014/main" id="{03086C91-2D75-CDE8-C433-209B5F559AC6}"/>
              </a:ext>
            </a:extLst>
          </p:cNvPr>
          <p:cNvSpPr txBox="1"/>
          <p:nvPr/>
        </p:nvSpPr>
        <p:spPr>
          <a:xfrm>
            <a:off x="5536334" y="2141907"/>
            <a:ext cx="4809899" cy="618759"/>
          </a:xfrm>
          <a:prstGeom prst="rect">
            <a:avLst/>
          </a:prstGeom>
          <a:solidFill>
            <a:srgbClr val="DCDDDE">
              <a:alpha val="34999"/>
            </a:srgbClr>
          </a:solidFill>
        </p:spPr>
        <p:txBody>
          <a:bodyPr vert="horz" wrap="square" lIns="0" tIns="130175" rIns="0" bIns="0" rtlCol="0">
            <a:spAutoFit/>
          </a:bodyPr>
          <a:lstStyle/>
          <a:p>
            <a:pPr marL="12700" marR="5080">
              <a:lnSpc>
                <a:spcPts val="1900"/>
              </a:lnSpc>
              <a:spcBef>
                <a:spcPts val="280"/>
              </a:spcBef>
            </a:pPr>
            <a:r>
              <a:rPr lang="en-US" sz="1700" b="1" dirty="0">
                <a:solidFill>
                  <a:srgbClr val="094780"/>
                </a:solidFill>
                <a:latin typeface="Trebuchet MS"/>
                <a:ea typeface="+mj-ea"/>
              </a:rPr>
              <a:t>Interest Coverage Ratio vs. Net Debt by Industry</a:t>
            </a:r>
          </a:p>
        </p:txBody>
      </p:sp>
      <p:sp>
        <p:nvSpPr>
          <p:cNvPr id="26" name="object 9">
            <a:extLst>
              <a:ext uri="{FF2B5EF4-FFF2-40B4-BE49-F238E27FC236}">
                <a16:creationId xmlns:a16="http://schemas.microsoft.com/office/drawing/2014/main" id="{4EEEBFB9-BBCE-0233-69AB-E27277A949E5}"/>
              </a:ext>
            </a:extLst>
          </p:cNvPr>
          <p:cNvSpPr txBox="1"/>
          <p:nvPr/>
        </p:nvSpPr>
        <p:spPr>
          <a:xfrm>
            <a:off x="5536334" y="3953265"/>
            <a:ext cx="4809899" cy="375103"/>
          </a:xfrm>
          <a:prstGeom prst="rect">
            <a:avLst/>
          </a:prstGeom>
          <a:solidFill>
            <a:srgbClr val="DCDDDE">
              <a:alpha val="34999"/>
            </a:srgbClr>
          </a:solidFill>
        </p:spPr>
        <p:txBody>
          <a:bodyPr vert="horz" wrap="square" lIns="0" tIns="130175" rIns="0" bIns="0" rtlCol="0">
            <a:spAutoFit/>
          </a:bodyPr>
          <a:lstStyle/>
          <a:p>
            <a:pPr marL="12700" marR="5080">
              <a:lnSpc>
                <a:spcPts val="1900"/>
              </a:lnSpc>
              <a:spcBef>
                <a:spcPts val="280"/>
              </a:spcBef>
            </a:pPr>
            <a:r>
              <a:rPr lang="en-US" sz="1700" b="1" dirty="0">
                <a:solidFill>
                  <a:srgbClr val="094780"/>
                </a:solidFill>
                <a:latin typeface="Trebuchet MS"/>
                <a:ea typeface="+mj-ea"/>
              </a:rPr>
              <a:t>Financial Performance Over Time</a:t>
            </a:r>
          </a:p>
        </p:txBody>
      </p:sp>
    </p:spTree>
    <p:extLst>
      <p:ext uri="{BB962C8B-B14F-4D97-AF65-F5344CB8AC3E}">
        <p14:creationId xmlns:p14="http://schemas.microsoft.com/office/powerpoint/2010/main" val="1407374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457200" y="463562"/>
            <a:ext cx="9780905" cy="0"/>
          </a:xfrm>
          <a:custGeom>
            <a:avLst/>
            <a:gdLst/>
            <a:ahLst/>
            <a:cxnLst/>
            <a:rect l="l" t="t" r="r" b="b"/>
            <a:pathLst>
              <a:path w="9780905">
                <a:moveTo>
                  <a:pt x="0" y="0"/>
                </a:moveTo>
                <a:lnTo>
                  <a:pt x="9780714" y="0"/>
                </a:lnTo>
              </a:path>
            </a:pathLst>
          </a:custGeom>
          <a:ln w="12700">
            <a:solidFill>
              <a:srgbClr val="094780"/>
            </a:solidFill>
          </a:ln>
        </p:spPr>
        <p:txBody>
          <a:bodyPr wrap="square" lIns="0" tIns="0" rIns="0" bIns="0" rtlCol="0"/>
          <a:lstStyle/>
          <a:p>
            <a:endParaRPr/>
          </a:p>
        </p:txBody>
      </p:sp>
      <p:sp>
        <p:nvSpPr>
          <p:cNvPr id="6" name="object 6"/>
          <p:cNvSpPr/>
          <p:nvPr/>
        </p:nvSpPr>
        <p:spPr>
          <a:xfrm>
            <a:off x="457200" y="7109155"/>
            <a:ext cx="9780905" cy="0"/>
          </a:xfrm>
          <a:custGeom>
            <a:avLst/>
            <a:gdLst/>
            <a:ahLst/>
            <a:cxnLst/>
            <a:rect l="l" t="t" r="r" b="b"/>
            <a:pathLst>
              <a:path w="9780905">
                <a:moveTo>
                  <a:pt x="0" y="0"/>
                </a:moveTo>
                <a:lnTo>
                  <a:pt x="9780714" y="0"/>
                </a:lnTo>
              </a:path>
            </a:pathLst>
          </a:custGeom>
          <a:ln w="12700">
            <a:solidFill>
              <a:srgbClr val="094780"/>
            </a:solidFill>
          </a:ln>
        </p:spPr>
        <p:txBody>
          <a:bodyPr wrap="square" lIns="0" tIns="0" rIns="0" bIns="0" rtlCol="0"/>
          <a:lstStyle/>
          <a:p>
            <a:endParaRPr/>
          </a:p>
        </p:txBody>
      </p:sp>
      <p:sp>
        <p:nvSpPr>
          <p:cNvPr id="15" name="object 8">
            <a:extLst>
              <a:ext uri="{FF2B5EF4-FFF2-40B4-BE49-F238E27FC236}">
                <a16:creationId xmlns:a16="http://schemas.microsoft.com/office/drawing/2014/main" id="{694F93A5-9FB6-35F8-129A-25A9910571CB}"/>
              </a:ext>
            </a:extLst>
          </p:cNvPr>
          <p:cNvSpPr txBox="1">
            <a:spLocks/>
          </p:cNvSpPr>
          <p:nvPr/>
        </p:nvSpPr>
        <p:spPr>
          <a:xfrm>
            <a:off x="432005" y="1106516"/>
            <a:ext cx="4725063" cy="1079270"/>
          </a:xfrm>
          <a:prstGeom prst="rect">
            <a:avLst/>
          </a:prstGeom>
        </p:spPr>
        <p:txBody>
          <a:bodyPr vert="horz" wrap="square" lIns="0" tIns="12700" rIns="0" bIns="0" rtlCol="0">
            <a:spAutoFit/>
          </a:bodyPr>
          <a:lstStyle>
            <a:lvl1pPr marL="0">
              <a:defRPr sz="1100" b="0" i="0">
                <a:solidFill>
                  <a:schemeClr val="tx1"/>
                </a:solidFill>
                <a:latin typeface="Trebuchet MS"/>
                <a:ea typeface="+mn-ea"/>
                <a:cs typeface="Trebuchet M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6200" marR="135890">
              <a:lnSpc>
                <a:spcPct val="90000"/>
              </a:lnSpc>
              <a:spcBef>
                <a:spcPts val="100"/>
              </a:spcBef>
            </a:pPr>
            <a:r>
              <a:rPr lang="en-US" dirty="0"/>
              <a:t>A bar chart ranks companies by Economic Value Added (EVA), offering a competitive overview of their financial performance. For example, AAL ranks highest with an EVA of 498, followed by AGCL at 217. This ranking allows for easy comparison of how companies fare against their competitors. Additionally, a scatter plot visualizes working capital efficiency across various companies, highlighting how well they manage liquidity and operational cash flow relative to peers.</a:t>
            </a:r>
          </a:p>
        </p:txBody>
      </p:sp>
      <p:sp>
        <p:nvSpPr>
          <p:cNvPr id="9" name="object 2">
            <a:extLst>
              <a:ext uri="{FF2B5EF4-FFF2-40B4-BE49-F238E27FC236}">
                <a16:creationId xmlns:a16="http://schemas.microsoft.com/office/drawing/2014/main" id="{90BC566E-3D08-2BBE-DD4D-ECD928CA0D77}"/>
              </a:ext>
            </a:extLst>
          </p:cNvPr>
          <p:cNvSpPr/>
          <p:nvPr/>
        </p:nvSpPr>
        <p:spPr>
          <a:xfrm>
            <a:off x="9799888" y="7400290"/>
            <a:ext cx="319404" cy="162560"/>
          </a:xfrm>
          <a:custGeom>
            <a:avLst/>
            <a:gdLst/>
            <a:ahLst/>
            <a:cxnLst/>
            <a:rect l="l" t="t" r="r" b="b"/>
            <a:pathLst>
              <a:path w="243204" h="121920">
                <a:moveTo>
                  <a:pt x="121466" y="0"/>
                </a:moveTo>
                <a:lnTo>
                  <a:pt x="0" y="121466"/>
                </a:lnTo>
                <a:lnTo>
                  <a:pt x="242933" y="121466"/>
                </a:lnTo>
                <a:lnTo>
                  <a:pt x="121466" y="0"/>
                </a:lnTo>
                <a:close/>
              </a:path>
            </a:pathLst>
          </a:custGeom>
          <a:solidFill>
            <a:schemeClr val="bg1"/>
          </a:solidFill>
          <a:ln>
            <a:noFill/>
          </a:ln>
        </p:spPr>
        <p:txBody>
          <a:bodyPr wrap="square" lIns="0" tIns="0" rIns="0" bIns="0" rtlCol="0"/>
          <a:lstStyle/>
          <a:p>
            <a:endParaRPr/>
          </a:p>
        </p:txBody>
      </p:sp>
      <p:sp>
        <p:nvSpPr>
          <p:cNvPr id="10" name="object 8">
            <a:extLst>
              <a:ext uri="{FF2B5EF4-FFF2-40B4-BE49-F238E27FC236}">
                <a16:creationId xmlns:a16="http://schemas.microsoft.com/office/drawing/2014/main" id="{EA8603E5-79B0-48F3-E39F-57950FA73EEC}"/>
              </a:ext>
            </a:extLst>
          </p:cNvPr>
          <p:cNvSpPr txBox="1">
            <a:spLocks/>
          </p:cNvSpPr>
          <p:nvPr/>
        </p:nvSpPr>
        <p:spPr>
          <a:xfrm>
            <a:off x="432002" y="2554739"/>
            <a:ext cx="4764485" cy="926920"/>
          </a:xfrm>
          <a:prstGeom prst="rect">
            <a:avLst/>
          </a:prstGeom>
        </p:spPr>
        <p:txBody>
          <a:bodyPr vert="horz" wrap="square" lIns="0" tIns="12700" rIns="0" bIns="0" rtlCol="0">
            <a:spAutoFit/>
          </a:bodyPr>
          <a:lstStyle>
            <a:lvl1pPr marL="0">
              <a:defRPr sz="1100" b="0" i="0">
                <a:solidFill>
                  <a:schemeClr val="tx1"/>
                </a:solidFill>
                <a:latin typeface="Trebuchet MS"/>
                <a:ea typeface="+mn-ea"/>
                <a:cs typeface="Trebuchet M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6200" marR="135890">
              <a:lnSpc>
                <a:spcPct val="90000"/>
              </a:lnSpc>
              <a:spcBef>
                <a:spcPts val="100"/>
              </a:spcBef>
            </a:pPr>
            <a:r>
              <a:rPr lang="en-US" dirty="0"/>
              <a:t>A </a:t>
            </a:r>
            <a:r>
              <a:rPr lang="en-US" dirty="0" err="1"/>
              <a:t>treemap</a:t>
            </a:r>
            <a:r>
              <a:rPr lang="en-US" dirty="0"/>
              <a:t> visualization presents Economic Value Added (EVA) by industry, with Information Technology contributing $155.44 billion, followed by Consumer Staples with $46.02 billion. This visualization provides a clear perspective on which industries generate the most value, helping users identify dominant sectors and their relative contributions to overall market value.</a:t>
            </a:r>
          </a:p>
        </p:txBody>
      </p:sp>
      <p:sp>
        <p:nvSpPr>
          <p:cNvPr id="17" name="object 8">
            <a:extLst>
              <a:ext uri="{FF2B5EF4-FFF2-40B4-BE49-F238E27FC236}">
                <a16:creationId xmlns:a16="http://schemas.microsoft.com/office/drawing/2014/main" id="{6AAABE7E-CBAC-38AD-48A4-34E4442835CD}"/>
              </a:ext>
            </a:extLst>
          </p:cNvPr>
          <p:cNvSpPr txBox="1">
            <a:spLocks/>
          </p:cNvSpPr>
          <p:nvPr/>
        </p:nvSpPr>
        <p:spPr>
          <a:xfrm>
            <a:off x="5496910" y="922505"/>
            <a:ext cx="4725063" cy="1257267"/>
          </a:xfrm>
          <a:prstGeom prst="rect">
            <a:avLst/>
          </a:prstGeom>
        </p:spPr>
        <p:txBody>
          <a:bodyPr vert="horz" wrap="square" lIns="0" tIns="12700" rIns="0" bIns="0" rtlCol="0">
            <a:spAutoFit/>
          </a:bodyPr>
          <a:lstStyle>
            <a:lvl1pPr marL="0">
              <a:defRPr sz="1100" b="0" i="0">
                <a:solidFill>
                  <a:schemeClr val="tx1"/>
                </a:solidFill>
                <a:latin typeface="Trebuchet MS"/>
                <a:ea typeface="+mn-ea"/>
                <a:cs typeface="Trebuchet M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6200" marR="135890">
              <a:lnSpc>
                <a:spcPct val="90000"/>
              </a:lnSpc>
              <a:spcBef>
                <a:spcPts val="100"/>
              </a:spcBef>
            </a:pPr>
            <a:r>
              <a:rPr lang="en-US" dirty="0"/>
              <a:t>The simultaneous rise in Return on Assets (ROA) and Return on Sales (ROS) in July 2024 indicates a significant improvement in operational efficiency and profitability. Companies appear to be leveraging their assets more effectively, leading to better sales performance.</a:t>
            </a:r>
          </a:p>
          <a:p>
            <a:pPr marL="76200" marR="135890">
              <a:lnSpc>
                <a:spcPct val="90000"/>
              </a:lnSpc>
              <a:spcBef>
                <a:spcPts val="100"/>
              </a:spcBef>
            </a:pPr>
            <a:endParaRPr lang="en-US" dirty="0"/>
          </a:p>
          <a:p>
            <a:pPr marL="76200" marR="135890">
              <a:lnSpc>
                <a:spcPct val="90000"/>
              </a:lnSpc>
              <a:spcBef>
                <a:spcPts val="100"/>
              </a:spcBef>
            </a:pPr>
            <a:r>
              <a:rPr lang="en-US" dirty="0"/>
              <a:t>This improvement could suggest that companies are capitalizing on operational efficiencies, such as better resource allocation or cost-cutting measures, leading to higher profitability.</a:t>
            </a:r>
          </a:p>
        </p:txBody>
      </p:sp>
      <p:sp>
        <p:nvSpPr>
          <p:cNvPr id="19" name="object 8">
            <a:extLst>
              <a:ext uri="{FF2B5EF4-FFF2-40B4-BE49-F238E27FC236}">
                <a16:creationId xmlns:a16="http://schemas.microsoft.com/office/drawing/2014/main" id="{4F9B7E63-B8C7-0C65-3A42-8FEE879DC31C}"/>
              </a:ext>
            </a:extLst>
          </p:cNvPr>
          <p:cNvSpPr txBox="1">
            <a:spLocks/>
          </p:cNvSpPr>
          <p:nvPr/>
        </p:nvSpPr>
        <p:spPr>
          <a:xfrm>
            <a:off x="5496908" y="2556690"/>
            <a:ext cx="4725063" cy="1561966"/>
          </a:xfrm>
          <a:prstGeom prst="rect">
            <a:avLst/>
          </a:prstGeom>
        </p:spPr>
        <p:txBody>
          <a:bodyPr vert="horz" wrap="square" lIns="0" tIns="12700" rIns="0" bIns="0" rtlCol="0">
            <a:spAutoFit/>
          </a:bodyPr>
          <a:lstStyle>
            <a:lvl1pPr marL="0">
              <a:defRPr sz="1100" b="0" i="0">
                <a:solidFill>
                  <a:schemeClr val="tx1"/>
                </a:solidFill>
                <a:latin typeface="Trebuchet MS"/>
                <a:ea typeface="+mn-ea"/>
                <a:cs typeface="Trebuchet M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6200" marR="135890">
              <a:lnSpc>
                <a:spcPct val="90000"/>
              </a:lnSpc>
              <a:spcBef>
                <a:spcPts val="100"/>
              </a:spcBef>
            </a:pPr>
            <a:r>
              <a:rPr lang="en-US" dirty="0"/>
              <a:t>Economic Value Added (EVA), shown both for individual companies and by industry, reveals that Information Technology leads in value creation. This suggests that the sector not only manages its capital well but also generates returns far beyond its cost of capital. Industries like Consumer Staples, though trailing, also show strong EVA contributions.</a:t>
            </a:r>
          </a:p>
          <a:p>
            <a:pPr marL="76200" marR="135890">
              <a:lnSpc>
                <a:spcPct val="90000"/>
              </a:lnSpc>
              <a:spcBef>
                <a:spcPts val="100"/>
              </a:spcBef>
            </a:pPr>
            <a:endParaRPr lang="en-US" dirty="0"/>
          </a:p>
          <a:p>
            <a:pPr marL="76200" marR="135890">
              <a:lnSpc>
                <a:spcPct val="90000"/>
              </a:lnSpc>
              <a:spcBef>
                <a:spcPts val="100"/>
              </a:spcBef>
            </a:pPr>
            <a:r>
              <a:rPr lang="en-US" dirty="0"/>
              <a:t>Monitoring EVA over time may provide insights into which sectors maintain sustainable growth or are more resilient during economic downturns.</a:t>
            </a:r>
          </a:p>
        </p:txBody>
      </p:sp>
      <p:sp>
        <p:nvSpPr>
          <p:cNvPr id="21" name="object 8">
            <a:extLst>
              <a:ext uri="{FF2B5EF4-FFF2-40B4-BE49-F238E27FC236}">
                <a16:creationId xmlns:a16="http://schemas.microsoft.com/office/drawing/2014/main" id="{6EAB9C02-8435-78DC-5D0F-A553B0C60B95}"/>
              </a:ext>
            </a:extLst>
          </p:cNvPr>
          <p:cNvSpPr txBox="1">
            <a:spLocks/>
          </p:cNvSpPr>
          <p:nvPr/>
        </p:nvSpPr>
        <p:spPr>
          <a:xfrm>
            <a:off x="432000" y="5884770"/>
            <a:ext cx="4764487" cy="1257267"/>
          </a:xfrm>
          <a:prstGeom prst="rect">
            <a:avLst/>
          </a:prstGeom>
        </p:spPr>
        <p:txBody>
          <a:bodyPr vert="horz" wrap="square" lIns="0" tIns="12700" rIns="0" bIns="0" rtlCol="0">
            <a:spAutoFit/>
          </a:bodyPr>
          <a:lstStyle>
            <a:lvl1pPr marL="0">
              <a:defRPr sz="1100" b="0" i="0">
                <a:solidFill>
                  <a:schemeClr val="tx1"/>
                </a:solidFill>
                <a:latin typeface="Trebuchet MS"/>
                <a:ea typeface="+mn-ea"/>
                <a:cs typeface="Trebuchet M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6200" marR="135890">
              <a:lnSpc>
                <a:spcPct val="90000"/>
              </a:lnSpc>
              <a:spcBef>
                <a:spcPts val="100"/>
              </a:spcBef>
            </a:pPr>
            <a:r>
              <a:rPr lang="en-US" dirty="0"/>
              <a:t>The significant growth in Net Assets from $0.36 trillion to $1.01 trillion between May and July 2024 points to substantial asset accumulation. This could be due to mergers and acquisitions, increased investments in capital projects, or improved asset management.</a:t>
            </a:r>
          </a:p>
          <a:p>
            <a:pPr marL="76200" marR="135890">
              <a:lnSpc>
                <a:spcPct val="90000"/>
              </a:lnSpc>
              <a:spcBef>
                <a:spcPts val="100"/>
              </a:spcBef>
            </a:pPr>
            <a:endParaRPr lang="en-US" dirty="0"/>
          </a:p>
          <a:p>
            <a:pPr marL="76200" marR="135890">
              <a:lnSpc>
                <a:spcPct val="90000"/>
              </a:lnSpc>
              <a:spcBef>
                <a:spcPts val="100"/>
              </a:spcBef>
            </a:pPr>
            <a:r>
              <a:rPr lang="en-US" dirty="0"/>
              <a:t>A closer look at whether this growth is driven by asset quality or merely higher debt accumulation would help assess whether the companies are expanding sustainably or exposing themselves to future risks.</a:t>
            </a:r>
          </a:p>
        </p:txBody>
      </p:sp>
      <p:sp>
        <p:nvSpPr>
          <p:cNvPr id="8" name="object 4">
            <a:extLst>
              <a:ext uri="{FF2B5EF4-FFF2-40B4-BE49-F238E27FC236}">
                <a16:creationId xmlns:a16="http://schemas.microsoft.com/office/drawing/2014/main" id="{CB5E9E0A-AA53-1607-2D50-2EAB3AAE0D45}"/>
              </a:ext>
            </a:extLst>
          </p:cNvPr>
          <p:cNvSpPr/>
          <p:nvPr/>
        </p:nvSpPr>
        <p:spPr>
          <a:xfrm>
            <a:off x="9854996" y="7438529"/>
            <a:ext cx="243204" cy="121920"/>
          </a:xfrm>
          <a:custGeom>
            <a:avLst/>
            <a:gdLst/>
            <a:ahLst/>
            <a:cxnLst/>
            <a:rect l="l" t="t" r="r" b="b"/>
            <a:pathLst>
              <a:path w="243204" h="121920">
                <a:moveTo>
                  <a:pt x="121475" y="0"/>
                </a:moveTo>
                <a:lnTo>
                  <a:pt x="0" y="121475"/>
                </a:lnTo>
                <a:lnTo>
                  <a:pt x="242951" y="121475"/>
                </a:lnTo>
                <a:lnTo>
                  <a:pt x="121475" y="0"/>
                </a:lnTo>
                <a:close/>
              </a:path>
            </a:pathLst>
          </a:custGeom>
          <a:solidFill>
            <a:srgbClr val="094780"/>
          </a:solidFill>
        </p:spPr>
        <p:txBody>
          <a:bodyPr wrap="square" lIns="0" tIns="0" rIns="0" bIns="0" rtlCol="0"/>
          <a:lstStyle/>
          <a:p>
            <a:endParaRPr/>
          </a:p>
        </p:txBody>
      </p:sp>
      <p:sp>
        <p:nvSpPr>
          <p:cNvPr id="13" name="object 2">
            <a:extLst>
              <a:ext uri="{FF2B5EF4-FFF2-40B4-BE49-F238E27FC236}">
                <a16:creationId xmlns:a16="http://schemas.microsoft.com/office/drawing/2014/main" id="{9B14041E-3FB1-8861-6EE1-77D9C866E8E7}"/>
              </a:ext>
            </a:extLst>
          </p:cNvPr>
          <p:cNvSpPr txBox="1"/>
          <p:nvPr/>
        </p:nvSpPr>
        <p:spPr>
          <a:xfrm>
            <a:off x="9911727" y="7252134"/>
            <a:ext cx="129539" cy="151323"/>
          </a:xfrm>
          <a:prstGeom prst="rect">
            <a:avLst/>
          </a:prstGeom>
        </p:spPr>
        <p:txBody>
          <a:bodyPr vert="horz" wrap="square" lIns="0" tIns="12700" rIns="0" bIns="0" rtlCol="0">
            <a:spAutoFit/>
          </a:bodyPr>
          <a:lstStyle/>
          <a:p>
            <a:pPr marL="12700">
              <a:lnSpc>
                <a:spcPct val="100000"/>
              </a:lnSpc>
              <a:spcBef>
                <a:spcPts val="100"/>
              </a:spcBef>
            </a:pPr>
            <a:r>
              <a:rPr lang="en-US" sz="900" spc="-65" dirty="0">
                <a:latin typeface="Arial MT"/>
                <a:cs typeface="Arial MT"/>
              </a:rPr>
              <a:t>15</a:t>
            </a:r>
          </a:p>
        </p:txBody>
      </p:sp>
      <p:sp>
        <p:nvSpPr>
          <p:cNvPr id="22" name="object 8">
            <a:extLst>
              <a:ext uri="{FF2B5EF4-FFF2-40B4-BE49-F238E27FC236}">
                <a16:creationId xmlns:a16="http://schemas.microsoft.com/office/drawing/2014/main" id="{DD66CC00-9196-7E3F-E83C-30C6524734D4}"/>
              </a:ext>
            </a:extLst>
          </p:cNvPr>
          <p:cNvSpPr txBox="1">
            <a:spLocks/>
          </p:cNvSpPr>
          <p:nvPr/>
        </p:nvSpPr>
        <p:spPr>
          <a:xfrm>
            <a:off x="421774" y="3818414"/>
            <a:ext cx="4764486" cy="1714315"/>
          </a:xfrm>
          <a:prstGeom prst="rect">
            <a:avLst/>
          </a:prstGeom>
        </p:spPr>
        <p:txBody>
          <a:bodyPr vert="horz" wrap="square" lIns="0" tIns="12700" rIns="0" bIns="0" rtlCol="0">
            <a:spAutoFit/>
          </a:bodyPr>
          <a:lstStyle>
            <a:lvl1pPr marL="0">
              <a:defRPr sz="1100" b="0" i="0">
                <a:solidFill>
                  <a:schemeClr val="tx1"/>
                </a:solidFill>
                <a:latin typeface="Trebuchet MS"/>
                <a:ea typeface="+mn-ea"/>
                <a:cs typeface="Trebuchet M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6200" marR="135890">
              <a:lnSpc>
                <a:spcPct val="90000"/>
              </a:lnSpc>
              <a:spcBef>
                <a:spcPts val="100"/>
              </a:spcBef>
            </a:pPr>
            <a:r>
              <a:rPr lang="en-US" dirty="0"/>
              <a:t>The Interest Coverage Ratio and Net Debt comparison highlights potential financial risks. As companies accumulate more debt without improving their interest coverage ratios, they face increased financial vulnerability. For instance, the declining interest coverage ratio in May 2024, despite high net debt, signals that companies may struggle to service their debts in the future.</a:t>
            </a:r>
          </a:p>
          <a:p>
            <a:pPr marL="76200" marR="135890">
              <a:lnSpc>
                <a:spcPct val="90000"/>
              </a:lnSpc>
              <a:spcBef>
                <a:spcPts val="100"/>
              </a:spcBef>
            </a:pPr>
            <a:endParaRPr lang="en-US" dirty="0"/>
          </a:p>
          <a:p>
            <a:pPr marL="76200" marR="135890">
              <a:lnSpc>
                <a:spcPct val="90000"/>
              </a:lnSpc>
              <a:spcBef>
                <a:spcPts val="100"/>
              </a:spcBef>
            </a:pPr>
            <a:r>
              <a:rPr lang="en-US" dirty="0"/>
              <a:t>The industries with the highest net debt, such as Information Technology and Consumer Staples, should be closely monitored for changes in their ability to manage debt, especially if macroeconomic conditions (e.g., rising interest rates) worsen.</a:t>
            </a:r>
          </a:p>
        </p:txBody>
      </p:sp>
      <p:sp>
        <p:nvSpPr>
          <p:cNvPr id="24" name="object 8">
            <a:extLst>
              <a:ext uri="{FF2B5EF4-FFF2-40B4-BE49-F238E27FC236}">
                <a16:creationId xmlns:a16="http://schemas.microsoft.com/office/drawing/2014/main" id="{69EF407A-5098-BC5B-0263-10269C7A6E7F}"/>
              </a:ext>
            </a:extLst>
          </p:cNvPr>
          <p:cNvSpPr txBox="1">
            <a:spLocks/>
          </p:cNvSpPr>
          <p:nvPr/>
        </p:nvSpPr>
        <p:spPr>
          <a:xfrm>
            <a:off x="5485637" y="4516166"/>
            <a:ext cx="4725063" cy="1409617"/>
          </a:xfrm>
          <a:prstGeom prst="rect">
            <a:avLst/>
          </a:prstGeom>
        </p:spPr>
        <p:txBody>
          <a:bodyPr vert="horz" wrap="square" lIns="0" tIns="12700" rIns="0" bIns="0" rtlCol="0">
            <a:spAutoFit/>
          </a:bodyPr>
          <a:lstStyle>
            <a:lvl1pPr marL="0">
              <a:defRPr sz="1100" b="0" i="0">
                <a:solidFill>
                  <a:schemeClr val="tx1"/>
                </a:solidFill>
                <a:latin typeface="Trebuchet MS"/>
                <a:ea typeface="+mn-ea"/>
                <a:cs typeface="Trebuchet M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6200" marR="135890">
              <a:lnSpc>
                <a:spcPct val="90000"/>
              </a:lnSpc>
              <a:spcBef>
                <a:spcPts val="100"/>
              </a:spcBef>
            </a:pPr>
            <a:r>
              <a:rPr lang="en-US" dirty="0"/>
              <a:t>The Market Details table suggests a concentration of specific industries in certain regions, such as Communication Services in Mountain View, California, and Energy in Houston, Texas. This could provide insight into regional strengths or risks, such as dependency on a single industry or exposure to local economic shocks.</a:t>
            </a:r>
          </a:p>
          <a:p>
            <a:pPr marL="76200" marR="135890">
              <a:lnSpc>
                <a:spcPct val="90000"/>
              </a:lnSpc>
              <a:spcBef>
                <a:spcPts val="100"/>
              </a:spcBef>
            </a:pPr>
            <a:endParaRPr lang="en-US" dirty="0"/>
          </a:p>
          <a:p>
            <a:pPr marL="76200" marR="135890">
              <a:lnSpc>
                <a:spcPct val="90000"/>
              </a:lnSpc>
              <a:spcBef>
                <a:spcPts val="100"/>
              </a:spcBef>
            </a:pPr>
            <a:r>
              <a:rPr lang="en-US" dirty="0"/>
              <a:t>Companies in these regions might be more vulnerable to local economic changes (e.g., tech sector regulation in Silicon Valley or energy price fluctuations in Texas).</a:t>
            </a:r>
          </a:p>
        </p:txBody>
      </p:sp>
      <p:sp>
        <p:nvSpPr>
          <p:cNvPr id="2" name="object 9">
            <a:extLst>
              <a:ext uri="{FF2B5EF4-FFF2-40B4-BE49-F238E27FC236}">
                <a16:creationId xmlns:a16="http://schemas.microsoft.com/office/drawing/2014/main" id="{E086D924-74FA-28B9-00B1-FA2E8885A754}"/>
              </a:ext>
            </a:extLst>
          </p:cNvPr>
          <p:cNvSpPr txBox="1"/>
          <p:nvPr/>
        </p:nvSpPr>
        <p:spPr>
          <a:xfrm>
            <a:off x="421774" y="478401"/>
            <a:ext cx="4809899" cy="618759"/>
          </a:xfrm>
          <a:prstGeom prst="rect">
            <a:avLst/>
          </a:prstGeom>
          <a:solidFill>
            <a:srgbClr val="DCDDDE">
              <a:alpha val="34999"/>
            </a:srgbClr>
          </a:solidFill>
        </p:spPr>
        <p:txBody>
          <a:bodyPr vert="horz" wrap="square" lIns="0" tIns="130175" rIns="0" bIns="0" rtlCol="0">
            <a:spAutoFit/>
          </a:bodyPr>
          <a:lstStyle/>
          <a:p>
            <a:pPr marL="12700" marR="5080">
              <a:lnSpc>
                <a:spcPts val="1900"/>
              </a:lnSpc>
              <a:spcBef>
                <a:spcPts val="280"/>
              </a:spcBef>
            </a:pPr>
            <a:r>
              <a:rPr lang="en-US" sz="1700" b="1" dirty="0">
                <a:solidFill>
                  <a:srgbClr val="094780"/>
                </a:solidFill>
                <a:latin typeface="Trebuchet MS"/>
                <a:ea typeface="+mj-ea"/>
              </a:rPr>
              <a:t>Competitor Ranking and Working Capital Efficiency</a:t>
            </a:r>
          </a:p>
        </p:txBody>
      </p:sp>
      <p:sp>
        <p:nvSpPr>
          <p:cNvPr id="12" name="object 9">
            <a:extLst>
              <a:ext uri="{FF2B5EF4-FFF2-40B4-BE49-F238E27FC236}">
                <a16:creationId xmlns:a16="http://schemas.microsoft.com/office/drawing/2014/main" id="{267141EB-5335-0D17-3D26-AFDF666331DC}"/>
              </a:ext>
            </a:extLst>
          </p:cNvPr>
          <p:cNvSpPr txBox="1"/>
          <p:nvPr/>
        </p:nvSpPr>
        <p:spPr>
          <a:xfrm>
            <a:off x="432000" y="2170669"/>
            <a:ext cx="4809899" cy="375103"/>
          </a:xfrm>
          <a:prstGeom prst="rect">
            <a:avLst/>
          </a:prstGeom>
          <a:solidFill>
            <a:srgbClr val="DCDDDE">
              <a:alpha val="34999"/>
            </a:srgbClr>
          </a:solidFill>
        </p:spPr>
        <p:txBody>
          <a:bodyPr vert="horz" wrap="square" lIns="0" tIns="130175" rIns="0" bIns="0" rtlCol="0">
            <a:spAutoFit/>
          </a:bodyPr>
          <a:lstStyle/>
          <a:p>
            <a:pPr marL="12700" marR="5080">
              <a:lnSpc>
                <a:spcPts val="1900"/>
              </a:lnSpc>
              <a:spcBef>
                <a:spcPts val="280"/>
              </a:spcBef>
            </a:pPr>
            <a:r>
              <a:rPr lang="en-US" sz="1700" b="1" dirty="0">
                <a:solidFill>
                  <a:srgbClr val="094780"/>
                </a:solidFill>
                <a:latin typeface="Trebuchet MS"/>
                <a:ea typeface="+mj-ea"/>
              </a:rPr>
              <a:t>EVA by Industry</a:t>
            </a:r>
          </a:p>
        </p:txBody>
      </p:sp>
      <p:sp>
        <p:nvSpPr>
          <p:cNvPr id="25" name="object 9">
            <a:extLst>
              <a:ext uri="{FF2B5EF4-FFF2-40B4-BE49-F238E27FC236}">
                <a16:creationId xmlns:a16="http://schemas.microsoft.com/office/drawing/2014/main" id="{5BFDB51C-5B60-89A3-5E92-53A4895322B2}"/>
              </a:ext>
            </a:extLst>
          </p:cNvPr>
          <p:cNvSpPr txBox="1"/>
          <p:nvPr/>
        </p:nvSpPr>
        <p:spPr>
          <a:xfrm>
            <a:off x="432831" y="3466372"/>
            <a:ext cx="4809899" cy="375103"/>
          </a:xfrm>
          <a:prstGeom prst="rect">
            <a:avLst/>
          </a:prstGeom>
          <a:solidFill>
            <a:srgbClr val="DCDDDE">
              <a:alpha val="34999"/>
            </a:srgbClr>
          </a:solidFill>
        </p:spPr>
        <p:txBody>
          <a:bodyPr vert="horz" wrap="square" lIns="0" tIns="130175" rIns="0" bIns="0" rtlCol="0">
            <a:spAutoFit/>
          </a:bodyPr>
          <a:lstStyle/>
          <a:p>
            <a:pPr marL="12700" marR="5080">
              <a:lnSpc>
                <a:spcPts val="1900"/>
              </a:lnSpc>
              <a:spcBef>
                <a:spcPts val="280"/>
              </a:spcBef>
            </a:pPr>
            <a:r>
              <a:rPr lang="en-US" sz="1700" b="1" dirty="0">
                <a:solidFill>
                  <a:srgbClr val="094780"/>
                </a:solidFill>
                <a:latin typeface="Trebuchet MS"/>
                <a:ea typeface="+mj-ea"/>
              </a:rPr>
              <a:t>Debt Management and Financial Stability Risks</a:t>
            </a:r>
          </a:p>
        </p:txBody>
      </p:sp>
      <p:sp>
        <p:nvSpPr>
          <p:cNvPr id="26" name="object 9">
            <a:extLst>
              <a:ext uri="{FF2B5EF4-FFF2-40B4-BE49-F238E27FC236}">
                <a16:creationId xmlns:a16="http://schemas.microsoft.com/office/drawing/2014/main" id="{676BC6CB-896B-377A-ADD0-7AF5B3FC041E}"/>
              </a:ext>
            </a:extLst>
          </p:cNvPr>
          <p:cNvSpPr txBox="1"/>
          <p:nvPr/>
        </p:nvSpPr>
        <p:spPr>
          <a:xfrm>
            <a:off x="421774" y="5509667"/>
            <a:ext cx="4714360" cy="375103"/>
          </a:xfrm>
          <a:prstGeom prst="rect">
            <a:avLst/>
          </a:prstGeom>
          <a:solidFill>
            <a:srgbClr val="DCDDDE">
              <a:alpha val="34999"/>
            </a:srgbClr>
          </a:solidFill>
        </p:spPr>
        <p:txBody>
          <a:bodyPr vert="horz" wrap="square" lIns="0" tIns="130175" rIns="0" bIns="0" rtlCol="0">
            <a:spAutoFit/>
          </a:bodyPr>
          <a:lstStyle/>
          <a:p>
            <a:pPr marL="12700" marR="5080">
              <a:lnSpc>
                <a:spcPts val="1900"/>
              </a:lnSpc>
              <a:spcBef>
                <a:spcPts val="280"/>
              </a:spcBef>
            </a:pPr>
            <a:r>
              <a:rPr lang="en-US" sz="1700" b="1" dirty="0">
                <a:solidFill>
                  <a:srgbClr val="094780"/>
                </a:solidFill>
                <a:latin typeface="Trebuchet MS"/>
                <a:ea typeface="+mj-ea"/>
              </a:rPr>
              <a:t>Asset Expansion and Capital Allocation</a:t>
            </a:r>
          </a:p>
        </p:txBody>
      </p:sp>
      <p:sp>
        <p:nvSpPr>
          <p:cNvPr id="27" name="object 9">
            <a:extLst>
              <a:ext uri="{FF2B5EF4-FFF2-40B4-BE49-F238E27FC236}">
                <a16:creationId xmlns:a16="http://schemas.microsoft.com/office/drawing/2014/main" id="{D019FDB4-E070-09FA-EC0E-9FF5710ABC4C}"/>
              </a:ext>
            </a:extLst>
          </p:cNvPr>
          <p:cNvSpPr txBox="1"/>
          <p:nvPr/>
        </p:nvSpPr>
        <p:spPr>
          <a:xfrm>
            <a:off x="5490925" y="4105959"/>
            <a:ext cx="4809899" cy="375103"/>
          </a:xfrm>
          <a:prstGeom prst="rect">
            <a:avLst/>
          </a:prstGeom>
          <a:solidFill>
            <a:srgbClr val="DCDDDE">
              <a:alpha val="34999"/>
            </a:srgbClr>
          </a:solidFill>
        </p:spPr>
        <p:txBody>
          <a:bodyPr vert="horz" wrap="square" lIns="0" tIns="130175" rIns="0" bIns="0" rtlCol="0">
            <a:spAutoFit/>
          </a:bodyPr>
          <a:lstStyle/>
          <a:p>
            <a:pPr marL="12700" marR="5080">
              <a:lnSpc>
                <a:spcPts val="1900"/>
              </a:lnSpc>
              <a:spcBef>
                <a:spcPts val="280"/>
              </a:spcBef>
            </a:pPr>
            <a:r>
              <a:rPr lang="en-US" sz="1700" b="1" dirty="0">
                <a:solidFill>
                  <a:srgbClr val="094780"/>
                </a:solidFill>
                <a:latin typeface="Trebuchet MS"/>
                <a:ea typeface="+mj-ea"/>
              </a:rPr>
              <a:t>Geographic and Industry Distribution Impact</a:t>
            </a:r>
          </a:p>
        </p:txBody>
      </p:sp>
      <p:sp>
        <p:nvSpPr>
          <p:cNvPr id="28" name="object 9">
            <a:extLst>
              <a:ext uri="{FF2B5EF4-FFF2-40B4-BE49-F238E27FC236}">
                <a16:creationId xmlns:a16="http://schemas.microsoft.com/office/drawing/2014/main" id="{6326BB43-E05E-AC87-9D7B-841F649E9E83}"/>
              </a:ext>
            </a:extLst>
          </p:cNvPr>
          <p:cNvSpPr txBox="1"/>
          <p:nvPr/>
        </p:nvSpPr>
        <p:spPr>
          <a:xfrm>
            <a:off x="5485637" y="2164971"/>
            <a:ext cx="4809899" cy="375103"/>
          </a:xfrm>
          <a:prstGeom prst="rect">
            <a:avLst/>
          </a:prstGeom>
          <a:solidFill>
            <a:srgbClr val="DCDDDE">
              <a:alpha val="34999"/>
            </a:srgbClr>
          </a:solidFill>
        </p:spPr>
        <p:txBody>
          <a:bodyPr vert="horz" wrap="square" lIns="0" tIns="130175" rIns="0" bIns="0" rtlCol="0">
            <a:spAutoFit/>
          </a:bodyPr>
          <a:lstStyle/>
          <a:p>
            <a:pPr marL="12700" marR="5080">
              <a:lnSpc>
                <a:spcPts val="1900"/>
              </a:lnSpc>
              <a:spcBef>
                <a:spcPts val="280"/>
              </a:spcBef>
            </a:pPr>
            <a:r>
              <a:rPr lang="en-US" sz="1700" b="1" dirty="0">
                <a:solidFill>
                  <a:srgbClr val="094780"/>
                </a:solidFill>
                <a:latin typeface="Trebuchet MS"/>
                <a:ea typeface="+mj-ea"/>
              </a:rPr>
              <a:t>Sector-Specific Financial Strength</a:t>
            </a:r>
          </a:p>
        </p:txBody>
      </p:sp>
      <p:sp>
        <p:nvSpPr>
          <p:cNvPr id="29" name="object 9">
            <a:extLst>
              <a:ext uri="{FF2B5EF4-FFF2-40B4-BE49-F238E27FC236}">
                <a16:creationId xmlns:a16="http://schemas.microsoft.com/office/drawing/2014/main" id="{8AFE3F79-8988-BE48-5B23-16D663F857CD}"/>
              </a:ext>
            </a:extLst>
          </p:cNvPr>
          <p:cNvSpPr txBox="1"/>
          <p:nvPr/>
        </p:nvSpPr>
        <p:spPr>
          <a:xfrm>
            <a:off x="5482448" y="512298"/>
            <a:ext cx="4809899" cy="375103"/>
          </a:xfrm>
          <a:prstGeom prst="rect">
            <a:avLst/>
          </a:prstGeom>
          <a:solidFill>
            <a:srgbClr val="DCDDDE">
              <a:alpha val="34999"/>
            </a:srgbClr>
          </a:solidFill>
        </p:spPr>
        <p:txBody>
          <a:bodyPr vert="horz" wrap="square" lIns="0" tIns="130175" rIns="0" bIns="0" rtlCol="0">
            <a:spAutoFit/>
          </a:bodyPr>
          <a:lstStyle/>
          <a:p>
            <a:pPr marL="12700" marR="5080">
              <a:lnSpc>
                <a:spcPts val="1900"/>
              </a:lnSpc>
              <a:spcBef>
                <a:spcPts val="280"/>
              </a:spcBef>
            </a:pPr>
            <a:r>
              <a:rPr lang="en-US" sz="1700" b="1" dirty="0">
                <a:solidFill>
                  <a:srgbClr val="094780"/>
                </a:solidFill>
                <a:latin typeface="Trebuchet MS"/>
                <a:ea typeface="+mj-ea"/>
              </a:rPr>
              <a:t>Operational Efficiency and Profitability Trends</a:t>
            </a:r>
          </a:p>
        </p:txBody>
      </p:sp>
    </p:spTree>
    <p:extLst>
      <p:ext uri="{BB962C8B-B14F-4D97-AF65-F5344CB8AC3E}">
        <p14:creationId xmlns:p14="http://schemas.microsoft.com/office/powerpoint/2010/main" val="1557486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32005" y="7438538"/>
            <a:ext cx="243204" cy="121920"/>
          </a:xfrm>
          <a:custGeom>
            <a:avLst/>
            <a:gdLst/>
            <a:ahLst/>
            <a:cxnLst/>
            <a:rect l="l" t="t" r="r" b="b"/>
            <a:pathLst>
              <a:path w="243204" h="121920">
                <a:moveTo>
                  <a:pt x="121466" y="0"/>
                </a:moveTo>
                <a:lnTo>
                  <a:pt x="0" y="121466"/>
                </a:lnTo>
                <a:lnTo>
                  <a:pt x="242933" y="121466"/>
                </a:lnTo>
                <a:lnTo>
                  <a:pt x="121466" y="0"/>
                </a:lnTo>
                <a:close/>
              </a:path>
            </a:pathLst>
          </a:custGeom>
          <a:solidFill>
            <a:srgbClr val="A0A7D8"/>
          </a:solidFill>
          <a:ln>
            <a:noFill/>
          </a:ln>
        </p:spPr>
        <p:txBody>
          <a:bodyPr wrap="square" lIns="0" tIns="0" rIns="0" bIns="0" rtlCol="0"/>
          <a:lstStyle/>
          <a:p>
            <a:endParaRPr/>
          </a:p>
        </p:txBody>
      </p:sp>
      <p:sp>
        <p:nvSpPr>
          <p:cNvPr id="3" name="object 3"/>
          <p:cNvSpPr txBox="1"/>
          <p:nvPr/>
        </p:nvSpPr>
        <p:spPr>
          <a:xfrm>
            <a:off x="471429" y="7252134"/>
            <a:ext cx="163830" cy="151323"/>
          </a:xfrm>
          <a:prstGeom prst="rect">
            <a:avLst/>
          </a:prstGeom>
        </p:spPr>
        <p:txBody>
          <a:bodyPr vert="horz" wrap="square" lIns="0" tIns="12700" rIns="0" bIns="0" rtlCol="0">
            <a:spAutoFit/>
          </a:bodyPr>
          <a:lstStyle/>
          <a:p>
            <a:pPr marL="12700">
              <a:lnSpc>
                <a:spcPct val="100000"/>
              </a:lnSpc>
              <a:spcBef>
                <a:spcPts val="100"/>
              </a:spcBef>
            </a:pPr>
            <a:r>
              <a:rPr lang="en-US" sz="900" spc="-25" dirty="0">
                <a:latin typeface="Arial MT"/>
                <a:cs typeface="Arial MT"/>
              </a:rPr>
              <a:t>16</a:t>
            </a:r>
            <a:endParaRPr sz="900" dirty="0">
              <a:latin typeface="Arial MT"/>
              <a:cs typeface="Arial MT"/>
            </a:endParaRPr>
          </a:p>
        </p:txBody>
      </p:sp>
      <p:sp>
        <p:nvSpPr>
          <p:cNvPr id="5" name="object 5"/>
          <p:cNvSpPr/>
          <p:nvPr/>
        </p:nvSpPr>
        <p:spPr>
          <a:xfrm>
            <a:off x="457200" y="463562"/>
            <a:ext cx="9780905" cy="0"/>
          </a:xfrm>
          <a:custGeom>
            <a:avLst/>
            <a:gdLst/>
            <a:ahLst/>
            <a:cxnLst/>
            <a:rect l="l" t="t" r="r" b="b"/>
            <a:pathLst>
              <a:path w="9780905">
                <a:moveTo>
                  <a:pt x="0" y="0"/>
                </a:moveTo>
                <a:lnTo>
                  <a:pt x="9780714" y="0"/>
                </a:lnTo>
              </a:path>
            </a:pathLst>
          </a:custGeom>
          <a:ln w="12700">
            <a:solidFill>
              <a:srgbClr val="094780"/>
            </a:solidFill>
          </a:ln>
        </p:spPr>
        <p:txBody>
          <a:bodyPr wrap="square" lIns="0" tIns="0" rIns="0" bIns="0" rtlCol="0"/>
          <a:lstStyle/>
          <a:p>
            <a:endParaRPr/>
          </a:p>
        </p:txBody>
      </p:sp>
      <p:sp>
        <p:nvSpPr>
          <p:cNvPr id="6" name="object 6"/>
          <p:cNvSpPr/>
          <p:nvPr/>
        </p:nvSpPr>
        <p:spPr>
          <a:xfrm>
            <a:off x="457200" y="7109155"/>
            <a:ext cx="9780905" cy="0"/>
          </a:xfrm>
          <a:custGeom>
            <a:avLst/>
            <a:gdLst/>
            <a:ahLst/>
            <a:cxnLst/>
            <a:rect l="l" t="t" r="r" b="b"/>
            <a:pathLst>
              <a:path w="9780905">
                <a:moveTo>
                  <a:pt x="0" y="0"/>
                </a:moveTo>
                <a:lnTo>
                  <a:pt x="9780714" y="0"/>
                </a:lnTo>
              </a:path>
            </a:pathLst>
          </a:custGeom>
          <a:ln w="12700">
            <a:solidFill>
              <a:srgbClr val="094780"/>
            </a:solidFill>
          </a:ln>
        </p:spPr>
        <p:txBody>
          <a:bodyPr wrap="square" lIns="0" tIns="0" rIns="0" bIns="0" rtlCol="0"/>
          <a:lstStyle/>
          <a:p>
            <a:endParaRPr/>
          </a:p>
        </p:txBody>
      </p:sp>
      <p:sp>
        <p:nvSpPr>
          <p:cNvPr id="15" name="object 8">
            <a:extLst>
              <a:ext uri="{FF2B5EF4-FFF2-40B4-BE49-F238E27FC236}">
                <a16:creationId xmlns:a16="http://schemas.microsoft.com/office/drawing/2014/main" id="{694F93A5-9FB6-35F8-129A-25A9910571CB}"/>
              </a:ext>
            </a:extLst>
          </p:cNvPr>
          <p:cNvSpPr txBox="1">
            <a:spLocks/>
          </p:cNvSpPr>
          <p:nvPr/>
        </p:nvSpPr>
        <p:spPr>
          <a:xfrm>
            <a:off x="386592" y="916356"/>
            <a:ext cx="9806624" cy="800219"/>
          </a:xfrm>
          <a:prstGeom prst="rect">
            <a:avLst/>
          </a:prstGeom>
        </p:spPr>
        <p:txBody>
          <a:bodyPr vert="horz" wrap="square" lIns="0" tIns="12700" rIns="0" bIns="0" rtlCol="0">
            <a:spAutoFit/>
          </a:bodyPr>
          <a:lstStyle>
            <a:lvl1pPr marL="0">
              <a:defRPr sz="1100" b="0" i="0">
                <a:solidFill>
                  <a:schemeClr val="tx1"/>
                </a:solidFill>
                <a:latin typeface="Trebuchet MS"/>
                <a:ea typeface="+mn-ea"/>
                <a:cs typeface="Trebuchet M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6200" marR="135890">
              <a:lnSpc>
                <a:spcPct val="90000"/>
              </a:lnSpc>
              <a:spcBef>
                <a:spcPts val="100"/>
              </a:spcBef>
            </a:pPr>
            <a:r>
              <a:rPr lang="en-US" dirty="0"/>
              <a:t>The sharp rise in Gross Margin and Operating Cash Flow between March and July 2024 points to improved profitability and operational health across the market sectors. This could indicate companies are increasing their revenue or better controlling costs.</a:t>
            </a:r>
          </a:p>
          <a:p>
            <a:pPr marL="76200" marR="135890">
              <a:lnSpc>
                <a:spcPct val="90000"/>
              </a:lnSpc>
              <a:spcBef>
                <a:spcPts val="100"/>
              </a:spcBef>
            </a:pPr>
            <a:endParaRPr lang="en-US" dirty="0"/>
          </a:p>
          <a:p>
            <a:pPr marL="76200" marR="135890">
              <a:lnSpc>
                <a:spcPct val="90000"/>
              </a:lnSpc>
              <a:spcBef>
                <a:spcPts val="100"/>
              </a:spcBef>
            </a:pPr>
            <a:r>
              <a:rPr lang="en-US" dirty="0"/>
              <a:t>The rising Operating Cash Flow suggests companies are not only reporting profits but also converting those profits into cash, which strengthens their ability to reinvest, pay down debt, or return value to shareholders.</a:t>
            </a:r>
          </a:p>
        </p:txBody>
      </p:sp>
      <p:sp>
        <p:nvSpPr>
          <p:cNvPr id="9" name="object 2">
            <a:extLst>
              <a:ext uri="{FF2B5EF4-FFF2-40B4-BE49-F238E27FC236}">
                <a16:creationId xmlns:a16="http://schemas.microsoft.com/office/drawing/2014/main" id="{90BC566E-3D08-2BBE-DD4D-ECD928CA0D77}"/>
              </a:ext>
            </a:extLst>
          </p:cNvPr>
          <p:cNvSpPr/>
          <p:nvPr/>
        </p:nvSpPr>
        <p:spPr>
          <a:xfrm>
            <a:off x="9799888" y="7400290"/>
            <a:ext cx="319404" cy="162560"/>
          </a:xfrm>
          <a:custGeom>
            <a:avLst/>
            <a:gdLst/>
            <a:ahLst/>
            <a:cxnLst/>
            <a:rect l="l" t="t" r="r" b="b"/>
            <a:pathLst>
              <a:path w="243204" h="121920">
                <a:moveTo>
                  <a:pt x="121466" y="0"/>
                </a:moveTo>
                <a:lnTo>
                  <a:pt x="0" y="121466"/>
                </a:lnTo>
                <a:lnTo>
                  <a:pt x="242933" y="121466"/>
                </a:lnTo>
                <a:lnTo>
                  <a:pt x="121466" y="0"/>
                </a:lnTo>
                <a:close/>
              </a:path>
            </a:pathLst>
          </a:custGeom>
          <a:solidFill>
            <a:schemeClr val="bg1"/>
          </a:solidFill>
          <a:ln>
            <a:noFill/>
          </a:ln>
        </p:spPr>
        <p:txBody>
          <a:bodyPr wrap="square" lIns="0" tIns="0" rIns="0" bIns="0" rtlCol="0"/>
          <a:lstStyle/>
          <a:p>
            <a:endParaRPr/>
          </a:p>
        </p:txBody>
      </p:sp>
      <p:sp>
        <p:nvSpPr>
          <p:cNvPr id="10" name="object 8">
            <a:extLst>
              <a:ext uri="{FF2B5EF4-FFF2-40B4-BE49-F238E27FC236}">
                <a16:creationId xmlns:a16="http://schemas.microsoft.com/office/drawing/2014/main" id="{EA8603E5-79B0-48F3-E39F-57950FA73EEC}"/>
              </a:ext>
            </a:extLst>
          </p:cNvPr>
          <p:cNvSpPr txBox="1">
            <a:spLocks/>
          </p:cNvSpPr>
          <p:nvPr/>
        </p:nvSpPr>
        <p:spPr>
          <a:xfrm>
            <a:off x="378702" y="2138519"/>
            <a:ext cx="9806624" cy="469872"/>
          </a:xfrm>
          <a:prstGeom prst="rect">
            <a:avLst/>
          </a:prstGeom>
        </p:spPr>
        <p:txBody>
          <a:bodyPr vert="horz" wrap="square" lIns="0" tIns="12700" rIns="0" bIns="0" rtlCol="0">
            <a:spAutoFit/>
          </a:bodyPr>
          <a:lstStyle>
            <a:lvl1pPr marL="0">
              <a:defRPr sz="1100" b="0" i="0">
                <a:solidFill>
                  <a:schemeClr val="tx1"/>
                </a:solidFill>
                <a:latin typeface="Trebuchet MS"/>
                <a:ea typeface="+mn-ea"/>
                <a:cs typeface="Trebuchet M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6200" marR="135890">
              <a:lnSpc>
                <a:spcPct val="90000"/>
              </a:lnSpc>
              <a:spcBef>
                <a:spcPts val="100"/>
              </a:spcBef>
            </a:pPr>
            <a:r>
              <a:rPr lang="en-US" dirty="0"/>
              <a:t>The scatter plot on working capital efficiency is useful in identifying which companies are best managing liquidity and operational cash flow. Companies that excel in working capital management may be better positioned to handle short-term obligations and invest in growth without taking on excessive debt.</a:t>
            </a:r>
          </a:p>
        </p:txBody>
      </p:sp>
      <p:sp>
        <p:nvSpPr>
          <p:cNvPr id="12" name="object 8">
            <a:extLst>
              <a:ext uri="{FF2B5EF4-FFF2-40B4-BE49-F238E27FC236}">
                <a16:creationId xmlns:a16="http://schemas.microsoft.com/office/drawing/2014/main" id="{D8E5945D-E78C-0809-B483-CEC7BE56CCA9}"/>
              </a:ext>
            </a:extLst>
          </p:cNvPr>
          <p:cNvSpPr txBox="1">
            <a:spLocks/>
          </p:cNvSpPr>
          <p:nvPr/>
        </p:nvSpPr>
        <p:spPr>
          <a:xfrm>
            <a:off x="378702" y="3085956"/>
            <a:ext cx="9812451" cy="469872"/>
          </a:xfrm>
          <a:prstGeom prst="rect">
            <a:avLst/>
          </a:prstGeom>
        </p:spPr>
        <p:txBody>
          <a:bodyPr vert="horz" wrap="square" lIns="0" tIns="12700" rIns="0" bIns="0" rtlCol="0">
            <a:spAutoFit/>
          </a:bodyPr>
          <a:lstStyle>
            <a:lvl1pPr marL="0">
              <a:defRPr sz="1100" b="0" i="0">
                <a:solidFill>
                  <a:schemeClr val="tx1"/>
                </a:solidFill>
                <a:latin typeface="Trebuchet MS"/>
                <a:ea typeface="+mn-ea"/>
                <a:cs typeface="Trebuchet M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6200" marR="135890">
              <a:lnSpc>
                <a:spcPct val="90000"/>
              </a:lnSpc>
              <a:spcBef>
                <a:spcPts val="100"/>
              </a:spcBef>
            </a:pPr>
            <a:r>
              <a:rPr lang="en-US" dirty="0"/>
              <a:t>The Competitor Ranking based on EVA provides a snapshot of financial strength relative to peers. Companies like AAL and AGCL lead the rankings, which could indicate stronger capital allocation strategies and more consistent value creation. This comparison allows users to quickly identify the market leaders and potential competitors for investment or partnership.</a:t>
            </a:r>
          </a:p>
        </p:txBody>
      </p:sp>
      <p:sp>
        <p:nvSpPr>
          <p:cNvPr id="14" name="object 8">
            <a:extLst>
              <a:ext uri="{FF2B5EF4-FFF2-40B4-BE49-F238E27FC236}">
                <a16:creationId xmlns:a16="http://schemas.microsoft.com/office/drawing/2014/main" id="{B09E76DE-816E-4708-6EE5-1B187A708DDF}"/>
              </a:ext>
            </a:extLst>
          </p:cNvPr>
          <p:cNvSpPr txBox="1">
            <a:spLocks/>
          </p:cNvSpPr>
          <p:nvPr/>
        </p:nvSpPr>
        <p:spPr>
          <a:xfrm>
            <a:off x="378702" y="4003073"/>
            <a:ext cx="9812452" cy="469872"/>
          </a:xfrm>
          <a:prstGeom prst="rect">
            <a:avLst/>
          </a:prstGeom>
        </p:spPr>
        <p:txBody>
          <a:bodyPr vert="horz" wrap="square" lIns="0" tIns="12700" rIns="0" bIns="0" rtlCol="0">
            <a:spAutoFit/>
          </a:bodyPr>
          <a:lstStyle>
            <a:lvl1pPr marL="0">
              <a:defRPr sz="1100" b="0" i="0">
                <a:solidFill>
                  <a:schemeClr val="tx1"/>
                </a:solidFill>
                <a:latin typeface="Trebuchet MS"/>
                <a:ea typeface="+mn-ea"/>
                <a:cs typeface="Trebuchet M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6200" marR="135890">
              <a:lnSpc>
                <a:spcPct val="90000"/>
              </a:lnSpc>
              <a:spcBef>
                <a:spcPts val="100"/>
              </a:spcBef>
            </a:pPr>
            <a:r>
              <a:rPr lang="en-US" dirty="0"/>
              <a:t>As the dashboard provides trends over time, it’s likely valuable for identifying emerging financial opportunities or threats. If current trends continue, sectors with improving EVA, increasing margins, and strong operational cash flow will likely outperform. On the other hand, industries with rising debt and declining interest coverage may be vulnerable during economic downturns or changes in market conditions.</a:t>
            </a:r>
          </a:p>
        </p:txBody>
      </p:sp>
      <p:sp>
        <p:nvSpPr>
          <p:cNvPr id="23" name="object 8">
            <a:extLst>
              <a:ext uri="{FF2B5EF4-FFF2-40B4-BE49-F238E27FC236}">
                <a16:creationId xmlns:a16="http://schemas.microsoft.com/office/drawing/2014/main" id="{5597C110-B894-1206-D6BF-DD091BF62C4F}"/>
              </a:ext>
            </a:extLst>
          </p:cNvPr>
          <p:cNvSpPr txBox="1">
            <a:spLocks/>
          </p:cNvSpPr>
          <p:nvPr/>
        </p:nvSpPr>
        <p:spPr>
          <a:xfrm>
            <a:off x="367876" y="4927649"/>
            <a:ext cx="9812452" cy="469872"/>
          </a:xfrm>
          <a:prstGeom prst="rect">
            <a:avLst/>
          </a:prstGeom>
        </p:spPr>
        <p:txBody>
          <a:bodyPr vert="horz" wrap="square" lIns="0" tIns="12700" rIns="0" bIns="0" rtlCol="0">
            <a:spAutoFit/>
          </a:bodyPr>
          <a:lstStyle>
            <a:lvl1pPr marL="0">
              <a:defRPr sz="1100" b="0" i="0">
                <a:solidFill>
                  <a:schemeClr val="tx1"/>
                </a:solidFill>
                <a:latin typeface="Trebuchet MS"/>
                <a:ea typeface="+mn-ea"/>
                <a:cs typeface="Trebuchet M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6200" marR="135890">
              <a:lnSpc>
                <a:spcPct val="90000"/>
              </a:lnSpc>
              <a:spcBef>
                <a:spcPts val="100"/>
              </a:spcBef>
            </a:pPr>
            <a:r>
              <a:rPr lang="en-US" dirty="0"/>
              <a:t>Overall, this dashboard provides a powerful combination of financial and operational metrics that allow for detailed company and industry analysis. Monitoring key trends like debt levels, profitability, asset growth, and efficiency metrics can help users assess market opportunities and risks, while the competitive insights offer a clear view of how well companies are managing their financial health compared to peers.</a:t>
            </a:r>
          </a:p>
        </p:txBody>
      </p:sp>
      <p:sp>
        <p:nvSpPr>
          <p:cNvPr id="8" name="object 9">
            <a:extLst>
              <a:ext uri="{FF2B5EF4-FFF2-40B4-BE49-F238E27FC236}">
                <a16:creationId xmlns:a16="http://schemas.microsoft.com/office/drawing/2014/main" id="{57E6FE46-0382-E899-9D3D-58EA1810CAE1}"/>
              </a:ext>
            </a:extLst>
          </p:cNvPr>
          <p:cNvSpPr txBox="1"/>
          <p:nvPr/>
        </p:nvSpPr>
        <p:spPr>
          <a:xfrm>
            <a:off x="367876" y="4504806"/>
            <a:ext cx="9740589" cy="393056"/>
          </a:xfrm>
          <a:prstGeom prst="rect">
            <a:avLst/>
          </a:prstGeom>
          <a:solidFill>
            <a:srgbClr val="DCDDDE">
              <a:alpha val="34999"/>
            </a:srgbClr>
          </a:solidFill>
        </p:spPr>
        <p:txBody>
          <a:bodyPr vert="horz" wrap="square" lIns="0" tIns="130175" rIns="0" bIns="0" rtlCol="0">
            <a:spAutoFit/>
          </a:bodyPr>
          <a:lstStyle/>
          <a:p>
            <a:pPr marL="88900">
              <a:lnSpc>
                <a:spcPct val="100000"/>
              </a:lnSpc>
              <a:spcBef>
                <a:spcPts val="1025"/>
              </a:spcBef>
            </a:pPr>
            <a:r>
              <a:rPr lang="en-US" sz="1700" b="1" dirty="0">
                <a:solidFill>
                  <a:srgbClr val="094780"/>
                </a:solidFill>
                <a:latin typeface="Trebuchet MS"/>
                <a:ea typeface="+mj-ea"/>
              </a:rPr>
              <a:t>Conclusion</a:t>
            </a:r>
          </a:p>
        </p:txBody>
      </p:sp>
      <p:sp>
        <p:nvSpPr>
          <p:cNvPr id="16" name="object 9">
            <a:extLst>
              <a:ext uri="{FF2B5EF4-FFF2-40B4-BE49-F238E27FC236}">
                <a16:creationId xmlns:a16="http://schemas.microsoft.com/office/drawing/2014/main" id="{1AF5E52A-2569-7714-509A-5E76154E2019}"/>
              </a:ext>
            </a:extLst>
          </p:cNvPr>
          <p:cNvSpPr txBox="1"/>
          <p:nvPr/>
        </p:nvSpPr>
        <p:spPr>
          <a:xfrm>
            <a:off x="378702" y="3583502"/>
            <a:ext cx="9740589" cy="375103"/>
          </a:xfrm>
          <a:prstGeom prst="rect">
            <a:avLst/>
          </a:prstGeom>
          <a:solidFill>
            <a:srgbClr val="DCDDDE">
              <a:alpha val="34999"/>
            </a:srgbClr>
          </a:solidFill>
        </p:spPr>
        <p:txBody>
          <a:bodyPr vert="horz" wrap="square" lIns="0" tIns="130175" rIns="0" bIns="0" rtlCol="0">
            <a:spAutoFit/>
          </a:bodyPr>
          <a:lstStyle/>
          <a:p>
            <a:pPr marL="12700" marR="5080">
              <a:lnSpc>
                <a:spcPts val="1900"/>
              </a:lnSpc>
              <a:spcBef>
                <a:spcPts val="280"/>
              </a:spcBef>
            </a:pPr>
            <a:r>
              <a:rPr lang="en-US" sz="1700" b="1" dirty="0">
                <a:solidFill>
                  <a:srgbClr val="094780"/>
                </a:solidFill>
                <a:latin typeface="Trebuchet MS"/>
                <a:ea typeface="+mj-ea"/>
              </a:rPr>
              <a:t>Future Outlook</a:t>
            </a:r>
          </a:p>
        </p:txBody>
      </p:sp>
      <p:sp>
        <p:nvSpPr>
          <p:cNvPr id="17" name="object 9">
            <a:extLst>
              <a:ext uri="{FF2B5EF4-FFF2-40B4-BE49-F238E27FC236}">
                <a16:creationId xmlns:a16="http://schemas.microsoft.com/office/drawing/2014/main" id="{8DD49054-FFCC-A790-EF1E-C979E5EFB1F0}"/>
              </a:ext>
            </a:extLst>
          </p:cNvPr>
          <p:cNvSpPr txBox="1"/>
          <p:nvPr/>
        </p:nvSpPr>
        <p:spPr>
          <a:xfrm>
            <a:off x="378702" y="2652663"/>
            <a:ext cx="9740589" cy="375103"/>
          </a:xfrm>
          <a:prstGeom prst="rect">
            <a:avLst/>
          </a:prstGeom>
          <a:solidFill>
            <a:srgbClr val="DCDDDE">
              <a:alpha val="34999"/>
            </a:srgbClr>
          </a:solidFill>
        </p:spPr>
        <p:txBody>
          <a:bodyPr vert="horz" wrap="square" lIns="0" tIns="130175" rIns="0" bIns="0" rtlCol="0">
            <a:spAutoFit/>
          </a:bodyPr>
          <a:lstStyle/>
          <a:p>
            <a:pPr marL="12700" marR="5080">
              <a:lnSpc>
                <a:spcPts val="1900"/>
              </a:lnSpc>
              <a:spcBef>
                <a:spcPts val="280"/>
              </a:spcBef>
            </a:pPr>
            <a:r>
              <a:rPr lang="en-US" sz="1700" b="1" dirty="0">
                <a:solidFill>
                  <a:srgbClr val="094780"/>
                </a:solidFill>
                <a:latin typeface="Trebuchet MS"/>
                <a:ea typeface="+mj-ea"/>
              </a:rPr>
              <a:t>Competitive Landscape</a:t>
            </a:r>
          </a:p>
        </p:txBody>
      </p:sp>
      <p:sp>
        <p:nvSpPr>
          <p:cNvPr id="18" name="object 9">
            <a:extLst>
              <a:ext uri="{FF2B5EF4-FFF2-40B4-BE49-F238E27FC236}">
                <a16:creationId xmlns:a16="http://schemas.microsoft.com/office/drawing/2014/main" id="{E9932E7C-4363-A963-86E9-3D6E0D7EA99D}"/>
              </a:ext>
            </a:extLst>
          </p:cNvPr>
          <p:cNvSpPr txBox="1"/>
          <p:nvPr/>
        </p:nvSpPr>
        <p:spPr>
          <a:xfrm>
            <a:off x="386592" y="1744805"/>
            <a:ext cx="9740589" cy="375103"/>
          </a:xfrm>
          <a:prstGeom prst="rect">
            <a:avLst/>
          </a:prstGeom>
          <a:solidFill>
            <a:srgbClr val="DCDDDE">
              <a:alpha val="34999"/>
            </a:srgbClr>
          </a:solidFill>
        </p:spPr>
        <p:txBody>
          <a:bodyPr vert="horz" wrap="square" lIns="0" tIns="130175" rIns="0" bIns="0" rtlCol="0">
            <a:spAutoFit/>
          </a:bodyPr>
          <a:lstStyle/>
          <a:p>
            <a:pPr marL="12700" marR="5080">
              <a:lnSpc>
                <a:spcPts val="1900"/>
              </a:lnSpc>
              <a:spcBef>
                <a:spcPts val="280"/>
              </a:spcBef>
            </a:pPr>
            <a:r>
              <a:rPr lang="en-US" sz="1700" b="1" dirty="0">
                <a:solidFill>
                  <a:srgbClr val="094780"/>
                </a:solidFill>
                <a:latin typeface="Trebuchet MS"/>
                <a:ea typeface="+mj-ea"/>
              </a:rPr>
              <a:t>Working Capital Management</a:t>
            </a:r>
          </a:p>
        </p:txBody>
      </p:sp>
      <p:sp>
        <p:nvSpPr>
          <p:cNvPr id="19" name="object 9">
            <a:extLst>
              <a:ext uri="{FF2B5EF4-FFF2-40B4-BE49-F238E27FC236}">
                <a16:creationId xmlns:a16="http://schemas.microsoft.com/office/drawing/2014/main" id="{F47D8F01-1ED4-BCA4-43F9-653E4A7A8415}"/>
              </a:ext>
            </a:extLst>
          </p:cNvPr>
          <p:cNvSpPr txBox="1"/>
          <p:nvPr/>
        </p:nvSpPr>
        <p:spPr>
          <a:xfrm>
            <a:off x="378702" y="541253"/>
            <a:ext cx="9740589" cy="375103"/>
          </a:xfrm>
          <a:prstGeom prst="rect">
            <a:avLst/>
          </a:prstGeom>
          <a:solidFill>
            <a:srgbClr val="DCDDDE">
              <a:alpha val="34999"/>
            </a:srgbClr>
          </a:solidFill>
        </p:spPr>
        <p:txBody>
          <a:bodyPr vert="horz" wrap="square" lIns="0" tIns="130175" rIns="0" bIns="0" rtlCol="0">
            <a:spAutoFit/>
          </a:bodyPr>
          <a:lstStyle/>
          <a:p>
            <a:pPr marL="12700" marR="5080">
              <a:lnSpc>
                <a:spcPts val="1900"/>
              </a:lnSpc>
              <a:spcBef>
                <a:spcPts val="280"/>
              </a:spcBef>
            </a:pPr>
            <a:r>
              <a:rPr lang="en-US" sz="1700" b="1" dirty="0">
                <a:solidFill>
                  <a:srgbClr val="094780"/>
                </a:solidFill>
                <a:latin typeface="Trebuchet MS"/>
                <a:ea typeface="+mj-ea"/>
              </a:rPr>
              <a:t>Profitability and Operational Health</a:t>
            </a:r>
          </a:p>
        </p:txBody>
      </p:sp>
    </p:spTree>
    <p:extLst>
      <p:ext uri="{BB962C8B-B14F-4D97-AF65-F5344CB8AC3E}">
        <p14:creationId xmlns:p14="http://schemas.microsoft.com/office/powerpoint/2010/main" val="2343424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D9B543A-9C0C-021C-AD8A-18C9BAA35E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693400" cy="7560449"/>
          </a:xfrm>
          <a:prstGeom prst="rect">
            <a:avLst/>
          </a:prstGeom>
          <a:noFill/>
          <a:extLst>
            <a:ext uri="{909E8E84-426E-40DD-AFC4-6F175D3DCCD1}">
              <a14:hiddenFill xmlns:a14="http://schemas.microsoft.com/office/drawing/2010/main">
                <a:solidFill>
                  <a:srgbClr val="FFFFFF"/>
                </a:solidFill>
              </a14:hiddenFill>
            </a:ext>
          </a:extLst>
        </p:spPr>
      </p:pic>
      <p:sp>
        <p:nvSpPr>
          <p:cNvPr id="3" name="object 3"/>
          <p:cNvSpPr txBox="1"/>
          <p:nvPr/>
        </p:nvSpPr>
        <p:spPr>
          <a:xfrm>
            <a:off x="585773" y="5412104"/>
            <a:ext cx="4627880" cy="1457130"/>
          </a:xfrm>
          <a:prstGeom prst="rect">
            <a:avLst/>
          </a:prstGeom>
        </p:spPr>
        <p:txBody>
          <a:bodyPr vert="horz" wrap="square" lIns="0" tIns="81915" rIns="0" bIns="0" rtlCol="0">
            <a:spAutoFit/>
          </a:bodyPr>
          <a:lstStyle/>
          <a:p>
            <a:pPr marL="12700" marR="5080">
              <a:lnSpc>
                <a:spcPts val="3500"/>
              </a:lnSpc>
              <a:spcBef>
                <a:spcPts val="645"/>
              </a:spcBef>
            </a:pPr>
            <a:r>
              <a:rPr lang="en-US" sz="3200" dirty="0">
                <a:solidFill>
                  <a:schemeClr val="bg1"/>
                </a:solidFill>
                <a:latin typeface="Tahoma" panose="020B0604030504040204" pitchFamily="34" charset="0"/>
              </a:rPr>
              <a:t>Stock Price Prediction</a:t>
            </a:r>
          </a:p>
          <a:p>
            <a:pPr marL="12700" marR="5080">
              <a:lnSpc>
                <a:spcPts val="3500"/>
              </a:lnSpc>
              <a:spcBef>
                <a:spcPts val="645"/>
              </a:spcBef>
            </a:pPr>
            <a:r>
              <a:rPr lang="en-US" sz="2400" dirty="0">
                <a:solidFill>
                  <a:schemeClr val="bg1"/>
                </a:solidFill>
                <a:latin typeface="Tahoma" panose="020B0604030504040204" pitchFamily="34" charset="0"/>
              </a:rPr>
              <a:t>Using Decision Tree, Random Forest Regressor and LSTM</a:t>
            </a:r>
          </a:p>
        </p:txBody>
      </p:sp>
      <p:sp>
        <p:nvSpPr>
          <p:cNvPr id="4" name="object 4"/>
          <p:cNvSpPr txBox="1"/>
          <p:nvPr/>
        </p:nvSpPr>
        <p:spPr>
          <a:xfrm>
            <a:off x="598474" y="4731905"/>
            <a:ext cx="2606040" cy="624840"/>
          </a:xfrm>
          <a:prstGeom prst="rect">
            <a:avLst/>
          </a:prstGeom>
          <a:solidFill>
            <a:srgbClr val="A0A7D8"/>
          </a:solidFill>
        </p:spPr>
        <p:txBody>
          <a:bodyPr vert="horz" wrap="square" lIns="0" tIns="0" rIns="0" bIns="0" rtlCol="0">
            <a:spAutoFit/>
          </a:bodyPr>
          <a:lstStyle/>
          <a:p>
            <a:pPr marL="107950">
              <a:lnSpc>
                <a:spcPts val="4850"/>
              </a:lnSpc>
            </a:pPr>
            <a:r>
              <a:rPr sz="4300" spc="-535" dirty="0">
                <a:solidFill>
                  <a:srgbClr val="FFFFFF"/>
                </a:solidFill>
                <a:latin typeface="Arial" panose="020B0604020202020204" pitchFamily="34" charset="0"/>
                <a:ea typeface="+mj-ea"/>
                <a:cs typeface="Arial" panose="020B0604020202020204" pitchFamily="34" charset="0"/>
              </a:rPr>
              <a:t>SECTION</a:t>
            </a:r>
            <a:r>
              <a:rPr sz="4300" spc="-280" dirty="0">
                <a:solidFill>
                  <a:srgbClr val="FFFFFF"/>
                </a:solidFill>
                <a:latin typeface="Tahoma"/>
                <a:cs typeface="Tahoma"/>
              </a:rPr>
              <a:t> </a:t>
            </a:r>
            <a:r>
              <a:rPr lang="en-US" sz="4300" spc="-875" dirty="0">
                <a:solidFill>
                  <a:srgbClr val="FFFFFF"/>
                </a:solidFill>
                <a:latin typeface="Tahoma"/>
                <a:cs typeface="Tahoma"/>
              </a:rPr>
              <a:t>4</a:t>
            </a:r>
            <a:endParaRPr sz="4300" dirty="0">
              <a:latin typeface="Tahoma"/>
              <a:cs typeface="Tahoma"/>
            </a:endParaRPr>
          </a:p>
        </p:txBody>
      </p:sp>
      <p:sp>
        <p:nvSpPr>
          <p:cNvPr id="2" name="object 11">
            <a:extLst>
              <a:ext uri="{FF2B5EF4-FFF2-40B4-BE49-F238E27FC236}">
                <a16:creationId xmlns:a16="http://schemas.microsoft.com/office/drawing/2014/main" id="{D5A2F5B7-16F8-AA95-0D95-A6F9D53442DC}"/>
              </a:ext>
            </a:extLst>
          </p:cNvPr>
          <p:cNvSpPr/>
          <p:nvPr/>
        </p:nvSpPr>
        <p:spPr>
          <a:xfrm>
            <a:off x="6894004" y="12"/>
            <a:ext cx="3798570" cy="7560309"/>
          </a:xfrm>
          <a:custGeom>
            <a:avLst/>
            <a:gdLst/>
            <a:ahLst/>
            <a:cxnLst/>
            <a:rect l="l" t="t" r="r" b="b"/>
            <a:pathLst>
              <a:path w="3798570" h="7560309">
                <a:moveTo>
                  <a:pt x="3776014" y="1890001"/>
                </a:moveTo>
                <a:lnTo>
                  <a:pt x="1885962" y="0"/>
                </a:lnTo>
                <a:lnTo>
                  <a:pt x="1885962" y="3780002"/>
                </a:lnTo>
                <a:lnTo>
                  <a:pt x="3776014" y="1890001"/>
                </a:lnTo>
                <a:close/>
              </a:path>
              <a:path w="3798570" h="7560309">
                <a:moveTo>
                  <a:pt x="3797998" y="5697385"/>
                </a:moveTo>
                <a:lnTo>
                  <a:pt x="3779990" y="5679364"/>
                </a:lnTo>
                <a:lnTo>
                  <a:pt x="1899361" y="7559992"/>
                </a:lnTo>
                <a:lnTo>
                  <a:pt x="3797998" y="7559992"/>
                </a:lnTo>
                <a:lnTo>
                  <a:pt x="3797998" y="5697385"/>
                </a:lnTo>
                <a:close/>
              </a:path>
              <a:path w="3798570" h="7560309">
                <a:moveTo>
                  <a:pt x="3797998" y="3789349"/>
                </a:moveTo>
                <a:lnTo>
                  <a:pt x="1890052" y="3789349"/>
                </a:lnTo>
                <a:lnTo>
                  <a:pt x="0" y="5679376"/>
                </a:lnTo>
                <a:lnTo>
                  <a:pt x="1880666" y="7559992"/>
                </a:lnTo>
                <a:lnTo>
                  <a:pt x="1890052" y="7559992"/>
                </a:lnTo>
                <a:lnTo>
                  <a:pt x="1890052" y="3789426"/>
                </a:lnTo>
                <a:lnTo>
                  <a:pt x="3779990" y="5679364"/>
                </a:lnTo>
                <a:lnTo>
                  <a:pt x="3797998" y="5661342"/>
                </a:lnTo>
                <a:lnTo>
                  <a:pt x="3797998" y="3789349"/>
                </a:lnTo>
                <a:close/>
              </a:path>
            </a:pathLst>
          </a:custGeom>
          <a:solidFill>
            <a:schemeClr val="bg1"/>
          </a:solidFill>
        </p:spPr>
        <p:txBody>
          <a:bodyPr wrap="square" lIns="0" tIns="0" rIns="0" bIns="0" rtlCol="0"/>
          <a:lstStyle/>
          <a:p>
            <a:endParaRPr/>
          </a:p>
        </p:txBody>
      </p:sp>
    </p:spTree>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855006" y="7438538"/>
            <a:ext cx="243204" cy="121920"/>
          </a:xfrm>
          <a:custGeom>
            <a:avLst/>
            <a:gdLst/>
            <a:ahLst/>
            <a:cxnLst/>
            <a:rect l="l" t="t" r="r" b="b"/>
            <a:pathLst>
              <a:path w="243204" h="121920">
                <a:moveTo>
                  <a:pt x="121466" y="0"/>
                </a:moveTo>
                <a:lnTo>
                  <a:pt x="0" y="121466"/>
                </a:lnTo>
                <a:lnTo>
                  <a:pt x="242933" y="121466"/>
                </a:lnTo>
                <a:lnTo>
                  <a:pt x="121466" y="0"/>
                </a:lnTo>
                <a:close/>
              </a:path>
            </a:pathLst>
          </a:custGeom>
          <a:solidFill>
            <a:srgbClr val="094780"/>
          </a:solidFill>
        </p:spPr>
        <p:txBody>
          <a:bodyPr wrap="square" lIns="0" tIns="0" rIns="0" bIns="0" rtlCol="0"/>
          <a:lstStyle/>
          <a:p>
            <a:endParaRPr/>
          </a:p>
        </p:txBody>
      </p:sp>
      <p:sp>
        <p:nvSpPr>
          <p:cNvPr id="3" name="object 3"/>
          <p:cNvSpPr txBox="1"/>
          <p:nvPr/>
        </p:nvSpPr>
        <p:spPr>
          <a:xfrm>
            <a:off x="9901402" y="7252134"/>
            <a:ext cx="149860" cy="151323"/>
          </a:xfrm>
          <a:prstGeom prst="rect">
            <a:avLst/>
          </a:prstGeom>
        </p:spPr>
        <p:txBody>
          <a:bodyPr vert="horz" wrap="square" lIns="0" tIns="12700" rIns="0" bIns="0" rtlCol="0">
            <a:spAutoFit/>
          </a:bodyPr>
          <a:lstStyle/>
          <a:p>
            <a:pPr marL="12700">
              <a:lnSpc>
                <a:spcPct val="100000"/>
              </a:lnSpc>
              <a:spcBef>
                <a:spcPts val="100"/>
              </a:spcBef>
            </a:pPr>
            <a:r>
              <a:rPr lang="en-US" sz="900" spc="-25" dirty="0">
                <a:latin typeface="Arial MT"/>
                <a:cs typeface="Arial MT"/>
              </a:rPr>
              <a:t>18</a:t>
            </a:r>
            <a:endParaRPr sz="900" dirty="0">
              <a:latin typeface="Arial MT"/>
              <a:cs typeface="Arial MT"/>
            </a:endParaRPr>
          </a:p>
        </p:txBody>
      </p:sp>
      <p:sp>
        <p:nvSpPr>
          <p:cNvPr id="4" name="object 4"/>
          <p:cNvSpPr txBox="1">
            <a:spLocks noGrp="1"/>
          </p:cNvSpPr>
          <p:nvPr>
            <p:ph type="title"/>
          </p:nvPr>
        </p:nvSpPr>
        <p:spPr>
          <a:xfrm>
            <a:off x="437300" y="548716"/>
            <a:ext cx="3774440" cy="284480"/>
          </a:xfrm>
          <a:prstGeom prst="rect">
            <a:avLst/>
          </a:prstGeom>
        </p:spPr>
        <p:txBody>
          <a:bodyPr vert="horz" wrap="square" lIns="0" tIns="12700" rIns="0" bIns="0" rtlCol="0">
            <a:spAutoFit/>
          </a:bodyPr>
          <a:lstStyle/>
          <a:p>
            <a:pPr marL="12700">
              <a:lnSpc>
                <a:spcPct val="100000"/>
              </a:lnSpc>
              <a:spcBef>
                <a:spcPts val="100"/>
              </a:spcBef>
            </a:pPr>
            <a:r>
              <a:rPr lang="en-US" sz="1700" dirty="0">
                <a:solidFill>
                  <a:srgbClr val="094780"/>
                </a:solidFill>
              </a:rPr>
              <a:t>Data Reading and description</a:t>
            </a:r>
            <a:endParaRPr sz="1700" dirty="0">
              <a:solidFill>
                <a:srgbClr val="094780"/>
              </a:solidFill>
            </a:endParaRPr>
          </a:p>
        </p:txBody>
      </p:sp>
      <p:sp>
        <p:nvSpPr>
          <p:cNvPr id="6" name="object 6"/>
          <p:cNvSpPr/>
          <p:nvPr/>
        </p:nvSpPr>
        <p:spPr>
          <a:xfrm>
            <a:off x="450000" y="463562"/>
            <a:ext cx="9780905" cy="0"/>
          </a:xfrm>
          <a:custGeom>
            <a:avLst/>
            <a:gdLst/>
            <a:ahLst/>
            <a:cxnLst/>
            <a:rect l="l" t="t" r="r" b="b"/>
            <a:pathLst>
              <a:path w="9780905">
                <a:moveTo>
                  <a:pt x="0" y="0"/>
                </a:moveTo>
                <a:lnTo>
                  <a:pt x="9780714" y="0"/>
                </a:lnTo>
              </a:path>
            </a:pathLst>
          </a:custGeom>
          <a:ln w="12700">
            <a:solidFill>
              <a:srgbClr val="094780"/>
            </a:solidFill>
          </a:ln>
        </p:spPr>
        <p:txBody>
          <a:bodyPr wrap="square" lIns="0" tIns="0" rIns="0" bIns="0" rtlCol="0"/>
          <a:lstStyle/>
          <a:p>
            <a:endParaRPr/>
          </a:p>
        </p:txBody>
      </p:sp>
      <p:sp>
        <p:nvSpPr>
          <p:cNvPr id="7" name="object 7"/>
          <p:cNvSpPr/>
          <p:nvPr/>
        </p:nvSpPr>
        <p:spPr>
          <a:xfrm>
            <a:off x="450000" y="7109155"/>
            <a:ext cx="9780905" cy="0"/>
          </a:xfrm>
          <a:custGeom>
            <a:avLst/>
            <a:gdLst/>
            <a:ahLst/>
            <a:cxnLst/>
            <a:rect l="l" t="t" r="r" b="b"/>
            <a:pathLst>
              <a:path w="9780905">
                <a:moveTo>
                  <a:pt x="0" y="0"/>
                </a:moveTo>
                <a:lnTo>
                  <a:pt x="9780714" y="0"/>
                </a:lnTo>
              </a:path>
            </a:pathLst>
          </a:custGeom>
          <a:ln w="12700">
            <a:solidFill>
              <a:srgbClr val="094780"/>
            </a:solidFill>
          </a:ln>
        </p:spPr>
        <p:txBody>
          <a:bodyPr wrap="square" lIns="0" tIns="0" rIns="0" bIns="0" rtlCol="0"/>
          <a:lstStyle/>
          <a:p>
            <a:endParaRPr/>
          </a:p>
        </p:txBody>
      </p:sp>
      <p:sp>
        <p:nvSpPr>
          <p:cNvPr id="57" name="object 57"/>
          <p:cNvSpPr txBox="1"/>
          <p:nvPr/>
        </p:nvSpPr>
        <p:spPr>
          <a:xfrm>
            <a:off x="713813" y="5713986"/>
            <a:ext cx="635635" cy="246379"/>
          </a:xfrm>
          <a:prstGeom prst="rect">
            <a:avLst/>
          </a:prstGeom>
        </p:spPr>
        <p:txBody>
          <a:bodyPr vert="horz" wrap="square" lIns="0" tIns="12065" rIns="0" bIns="0" rtlCol="0">
            <a:spAutoFit/>
          </a:bodyPr>
          <a:lstStyle/>
          <a:p>
            <a:pPr>
              <a:lnSpc>
                <a:spcPct val="100000"/>
              </a:lnSpc>
              <a:spcBef>
                <a:spcPts val="95"/>
              </a:spcBef>
            </a:pPr>
            <a:r>
              <a:rPr sz="1450" b="1" spc="-10" dirty="0">
                <a:solidFill>
                  <a:srgbClr val="FFFFFF"/>
                </a:solidFill>
                <a:latin typeface="Trebuchet MS"/>
                <a:cs typeface="Trebuchet MS"/>
              </a:rPr>
              <a:t>Legend</a:t>
            </a:r>
            <a:endParaRPr sz="1450">
              <a:latin typeface="Trebuchet MS"/>
              <a:cs typeface="Trebuchet MS"/>
            </a:endParaRPr>
          </a:p>
        </p:txBody>
      </p:sp>
      <p:graphicFrame>
        <p:nvGraphicFramePr>
          <p:cNvPr id="74" name="Table 73">
            <a:extLst>
              <a:ext uri="{FF2B5EF4-FFF2-40B4-BE49-F238E27FC236}">
                <a16:creationId xmlns:a16="http://schemas.microsoft.com/office/drawing/2014/main" id="{1CC20322-CAAC-C0B2-6A8C-C483F699D289}"/>
              </a:ext>
            </a:extLst>
          </p:cNvPr>
          <p:cNvGraphicFramePr>
            <a:graphicFrameLocks noGrp="1"/>
          </p:cNvGraphicFramePr>
          <p:nvPr>
            <p:extLst>
              <p:ext uri="{D42A27DB-BD31-4B8C-83A1-F6EECF244321}">
                <p14:modId xmlns:p14="http://schemas.microsoft.com/office/powerpoint/2010/main" val="3611483766"/>
              </p:ext>
            </p:extLst>
          </p:nvPr>
        </p:nvGraphicFramePr>
        <p:xfrm>
          <a:off x="437300" y="1042328"/>
          <a:ext cx="9569546" cy="3184707"/>
        </p:xfrm>
        <a:graphic>
          <a:graphicData uri="http://schemas.openxmlformats.org/drawingml/2006/table">
            <a:tbl>
              <a:tblPr>
                <a:tableStyleId>{3B4B98B0-60AC-42C2-AFA5-B58CD77FA1E5}</a:tableStyleId>
              </a:tblPr>
              <a:tblGrid>
                <a:gridCol w="1046925">
                  <a:extLst>
                    <a:ext uri="{9D8B030D-6E8A-4147-A177-3AD203B41FA5}">
                      <a16:colId xmlns:a16="http://schemas.microsoft.com/office/drawing/2014/main" val="3430791391"/>
                    </a:ext>
                  </a:extLst>
                </a:gridCol>
                <a:gridCol w="1341372">
                  <a:extLst>
                    <a:ext uri="{9D8B030D-6E8A-4147-A177-3AD203B41FA5}">
                      <a16:colId xmlns:a16="http://schemas.microsoft.com/office/drawing/2014/main" val="365259069"/>
                    </a:ext>
                  </a:extLst>
                </a:gridCol>
                <a:gridCol w="1307368">
                  <a:extLst>
                    <a:ext uri="{9D8B030D-6E8A-4147-A177-3AD203B41FA5}">
                      <a16:colId xmlns:a16="http://schemas.microsoft.com/office/drawing/2014/main" val="3137103715"/>
                    </a:ext>
                  </a:extLst>
                </a:gridCol>
                <a:gridCol w="1375375">
                  <a:extLst>
                    <a:ext uri="{9D8B030D-6E8A-4147-A177-3AD203B41FA5}">
                      <a16:colId xmlns:a16="http://schemas.microsoft.com/office/drawing/2014/main" val="2125299"/>
                    </a:ext>
                  </a:extLst>
                </a:gridCol>
                <a:gridCol w="1341372">
                  <a:extLst>
                    <a:ext uri="{9D8B030D-6E8A-4147-A177-3AD203B41FA5}">
                      <a16:colId xmlns:a16="http://schemas.microsoft.com/office/drawing/2014/main" val="2084856073"/>
                    </a:ext>
                  </a:extLst>
                </a:gridCol>
                <a:gridCol w="1341372">
                  <a:extLst>
                    <a:ext uri="{9D8B030D-6E8A-4147-A177-3AD203B41FA5}">
                      <a16:colId xmlns:a16="http://schemas.microsoft.com/office/drawing/2014/main" val="1948074843"/>
                    </a:ext>
                  </a:extLst>
                </a:gridCol>
                <a:gridCol w="1815762">
                  <a:extLst>
                    <a:ext uri="{9D8B030D-6E8A-4147-A177-3AD203B41FA5}">
                      <a16:colId xmlns:a16="http://schemas.microsoft.com/office/drawing/2014/main" val="1947210748"/>
                    </a:ext>
                  </a:extLst>
                </a:gridCol>
              </a:tblGrid>
              <a:tr h="319802">
                <a:tc>
                  <a:txBody>
                    <a:bodyPr/>
                    <a:lstStyle/>
                    <a:p>
                      <a:pPr algn="ctr"/>
                      <a:r>
                        <a:rPr lang="en-US" sz="2000" b="1" dirty="0">
                          <a:effectLst/>
                        </a:rPr>
                        <a:t>Date</a:t>
                      </a:r>
                      <a:endParaRPr lang="en-US" sz="2000" b="1" dirty="0">
                        <a:effectLst/>
                        <a:latin typeface="Arial"/>
                      </a:endParaRPr>
                    </a:p>
                  </a:txBody>
                  <a:tcPr marL="0" marR="0" marT="0" marB="0" anchor="ctr"/>
                </a:tc>
                <a:tc>
                  <a:txBody>
                    <a:bodyPr/>
                    <a:lstStyle/>
                    <a:p>
                      <a:pPr algn="ctr"/>
                      <a:r>
                        <a:rPr lang="en-US" sz="2000" b="1" dirty="0">
                          <a:effectLst/>
                        </a:rPr>
                        <a:t>    Open</a:t>
                      </a:r>
                      <a:endParaRPr lang="en-US" sz="2000" b="1" dirty="0">
                        <a:effectLst/>
                        <a:latin typeface="Arial"/>
                      </a:endParaRPr>
                    </a:p>
                  </a:txBody>
                  <a:tcPr marL="0" marR="0" marT="0" marB="0" anchor="ctr"/>
                </a:tc>
                <a:tc>
                  <a:txBody>
                    <a:bodyPr/>
                    <a:lstStyle/>
                    <a:p>
                      <a:pPr algn="ctr"/>
                      <a:r>
                        <a:rPr lang="en-US" sz="2000" b="1" dirty="0">
                          <a:effectLst/>
                        </a:rPr>
                        <a:t>   High</a:t>
                      </a:r>
                      <a:endParaRPr lang="en-US" sz="2000" b="1" dirty="0">
                        <a:effectLst/>
                        <a:latin typeface="Arial"/>
                      </a:endParaRPr>
                    </a:p>
                  </a:txBody>
                  <a:tcPr marL="0" marR="0" marT="0" marB="0" anchor="ctr"/>
                </a:tc>
                <a:tc>
                  <a:txBody>
                    <a:bodyPr/>
                    <a:lstStyle/>
                    <a:p>
                      <a:pPr algn="ctr"/>
                      <a:r>
                        <a:rPr lang="en-US" sz="2000" b="1" dirty="0">
                          <a:effectLst/>
                        </a:rPr>
                        <a:t>Low</a:t>
                      </a:r>
                      <a:endParaRPr lang="en-US" sz="2000" b="1" dirty="0">
                        <a:effectLst/>
                        <a:latin typeface="Arial"/>
                      </a:endParaRPr>
                    </a:p>
                  </a:txBody>
                  <a:tcPr marL="0" marR="0" marT="0" marB="0" anchor="ctr"/>
                </a:tc>
                <a:tc>
                  <a:txBody>
                    <a:bodyPr/>
                    <a:lstStyle/>
                    <a:p>
                      <a:pPr algn="ctr"/>
                      <a:r>
                        <a:rPr lang="en-US" sz="2000" b="1" dirty="0">
                          <a:effectLst/>
                        </a:rPr>
                        <a:t>Close</a:t>
                      </a:r>
                      <a:endParaRPr lang="en-US" sz="2000" b="1" dirty="0">
                        <a:effectLst/>
                        <a:latin typeface="Arial"/>
                      </a:endParaRPr>
                    </a:p>
                  </a:txBody>
                  <a:tcPr marL="0" marR="0" marT="0" marB="0" anchor="ctr"/>
                </a:tc>
                <a:tc>
                  <a:txBody>
                    <a:bodyPr/>
                    <a:lstStyle/>
                    <a:p>
                      <a:pPr algn="ctr"/>
                      <a:r>
                        <a:rPr lang="en-US" sz="2000" b="1" dirty="0">
                          <a:effectLst/>
                        </a:rPr>
                        <a:t>Adj Close</a:t>
                      </a:r>
                      <a:endParaRPr lang="en-US" sz="2000" b="1" dirty="0">
                        <a:effectLst/>
                        <a:latin typeface="Arial"/>
                      </a:endParaRPr>
                    </a:p>
                  </a:txBody>
                  <a:tcPr marL="0" marR="0" marT="0" marB="0" anchor="ctr"/>
                </a:tc>
                <a:tc>
                  <a:txBody>
                    <a:bodyPr/>
                    <a:lstStyle/>
                    <a:p>
                      <a:pPr algn="ctr"/>
                      <a:r>
                        <a:rPr lang="en-US" sz="2000" b="1" dirty="0">
                          <a:effectLst/>
                        </a:rPr>
                        <a:t>      Volume</a:t>
                      </a:r>
                      <a:endParaRPr lang="en-US" sz="2000" b="1" dirty="0">
                        <a:effectLst/>
                        <a:latin typeface="Arial"/>
                      </a:endParaRPr>
                    </a:p>
                  </a:txBody>
                  <a:tcPr marL="0" marR="0" marT="0" marB="0" anchor="ctr"/>
                </a:tc>
                <a:extLst>
                  <a:ext uri="{0D108BD9-81ED-4DB2-BD59-A6C34878D82A}">
                    <a16:rowId xmlns:a16="http://schemas.microsoft.com/office/drawing/2014/main" val="373162904"/>
                  </a:ext>
                </a:extLst>
              </a:tr>
              <a:tr h="572981">
                <a:tc>
                  <a:txBody>
                    <a:bodyPr/>
                    <a:lstStyle/>
                    <a:p>
                      <a:pPr algn="ctr"/>
                      <a:r>
                        <a:rPr lang="en-US" sz="2000" dirty="0">
                          <a:effectLst/>
                        </a:rPr>
                        <a:t>1/2/2015</a:t>
                      </a:r>
                      <a:endParaRPr lang="en-US" sz="2000" dirty="0">
                        <a:effectLst/>
                        <a:latin typeface="Arial"/>
                      </a:endParaRPr>
                    </a:p>
                  </a:txBody>
                  <a:tcPr marL="0" marR="0" marT="0" marB="0" anchor="ctr"/>
                </a:tc>
                <a:tc>
                  <a:txBody>
                    <a:bodyPr/>
                    <a:lstStyle/>
                    <a:p>
                      <a:pPr algn="ctr"/>
                      <a:r>
                        <a:rPr lang="en-US" sz="2000" dirty="0">
                          <a:effectLst/>
                        </a:rPr>
                        <a:t>27.8475</a:t>
                      </a:r>
                      <a:endParaRPr lang="en-US" sz="2000" dirty="0">
                        <a:effectLst/>
                        <a:latin typeface="Arial"/>
                      </a:endParaRPr>
                    </a:p>
                  </a:txBody>
                  <a:tcPr marL="0" marR="0" marT="0" marB="0" anchor="ctr"/>
                </a:tc>
                <a:tc>
                  <a:txBody>
                    <a:bodyPr/>
                    <a:lstStyle/>
                    <a:p>
                      <a:pPr algn="ctr"/>
                      <a:r>
                        <a:rPr lang="en-US" sz="2000" dirty="0">
                          <a:effectLst/>
                        </a:rPr>
                        <a:t>27.860001</a:t>
                      </a:r>
                      <a:endParaRPr lang="en-US" sz="2000" dirty="0">
                        <a:effectLst/>
                        <a:latin typeface="Arial"/>
                      </a:endParaRPr>
                    </a:p>
                  </a:txBody>
                  <a:tcPr marL="0" marR="0" marT="0" marB="0" anchor="ctr"/>
                </a:tc>
                <a:tc>
                  <a:txBody>
                    <a:bodyPr/>
                    <a:lstStyle/>
                    <a:p>
                      <a:pPr algn="ctr"/>
                      <a:r>
                        <a:rPr lang="en-US" sz="2000" dirty="0">
                          <a:effectLst/>
                        </a:rPr>
                        <a:t>26.8375</a:t>
                      </a:r>
                      <a:endParaRPr lang="en-US" sz="2000" dirty="0">
                        <a:effectLst/>
                        <a:latin typeface="Arial"/>
                      </a:endParaRPr>
                    </a:p>
                  </a:txBody>
                  <a:tcPr marL="0" marR="0" marT="0" marB="0" anchor="ctr"/>
                </a:tc>
                <a:tc>
                  <a:txBody>
                    <a:bodyPr/>
                    <a:lstStyle/>
                    <a:p>
                      <a:pPr algn="ctr"/>
                      <a:r>
                        <a:rPr lang="en-US" sz="2000" dirty="0">
                          <a:effectLst/>
                        </a:rPr>
                        <a:t>27.3325</a:t>
                      </a:r>
                      <a:endParaRPr lang="en-US" sz="2000" dirty="0">
                        <a:effectLst/>
                        <a:latin typeface="Arial"/>
                      </a:endParaRPr>
                    </a:p>
                  </a:txBody>
                  <a:tcPr marL="0" marR="0" marT="0" marB="0" anchor="ctr"/>
                </a:tc>
                <a:tc>
                  <a:txBody>
                    <a:bodyPr/>
                    <a:lstStyle/>
                    <a:p>
                      <a:pPr algn="ctr"/>
                      <a:r>
                        <a:rPr lang="en-US" sz="2000" dirty="0">
                          <a:effectLst/>
                        </a:rPr>
                        <a:t>24.37396</a:t>
                      </a:r>
                      <a:endParaRPr lang="en-US" sz="2000" dirty="0">
                        <a:effectLst/>
                        <a:latin typeface="Arial"/>
                      </a:endParaRPr>
                    </a:p>
                  </a:txBody>
                  <a:tcPr marL="0" marR="0" marT="0" marB="0" anchor="ctr"/>
                </a:tc>
                <a:tc>
                  <a:txBody>
                    <a:bodyPr/>
                    <a:lstStyle/>
                    <a:p>
                      <a:pPr algn="ctr"/>
                      <a:r>
                        <a:rPr lang="en-US" sz="2000" dirty="0">
                          <a:effectLst/>
                        </a:rPr>
                        <a:t>212818400</a:t>
                      </a:r>
                      <a:endParaRPr lang="en-US" sz="2000" dirty="0">
                        <a:effectLst/>
                        <a:latin typeface="Arial"/>
                      </a:endParaRPr>
                    </a:p>
                  </a:txBody>
                  <a:tcPr marL="0" marR="0" marT="0" marB="0" anchor="ctr"/>
                </a:tc>
                <a:extLst>
                  <a:ext uri="{0D108BD9-81ED-4DB2-BD59-A6C34878D82A}">
                    <a16:rowId xmlns:a16="http://schemas.microsoft.com/office/drawing/2014/main" val="3007296405"/>
                  </a:ext>
                </a:extLst>
              </a:tr>
              <a:tr h="572981">
                <a:tc>
                  <a:txBody>
                    <a:bodyPr/>
                    <a:lstStyle/>
                    <a:p>
                      <a:pPr algn="ctr"/>
                      <a:r>
                        <a:rPr lang="en-US" sz="2000" dirty="0">
                          <a:effectLst/>
                        </a:rPr>
                        <a:t>1/5/2015</a:t>
                      </a:r>
                      <a:endParaRPr lang="en-US" sz="2000" dirty="0">
                        <a:effectLst/>
                        <a:latin typeface="Arial"/>
                      </a:endParaRPr>
                    </a:p>
                  </a:txBody>
                  <a:tcPr marL="0" marR="0" marT="0" marB="0" anchor="ctr"/>
                </a:tc>
                <a:tc>
                  <a:txBody>
                    <a:bodyPr/>
                    <a:lstStyle/>
                    <a:p>
                      <a:pPr algn="ctr"/>
                      <a:r>
                        <a:rPr lang="en-US" sz="2000" dirty="0">
                          <a:effectLst/>
                        </a:rPr>
                        <a:t>27.0725</a:t>
                      </a:r>
                      <a:endParaRPr lang="en-US" sz="2000" dirty="0">
                        <a:effectLst/>
                        <a:latin typeface="Arial"/>
                      </a:endParaRPr>
                    </a:p>
                  </a:txBody>
                  <a:tcPr marL="0" marR="0" marT="0" marB="0" anchor="ctr"/>
                </a:tc>
                <a:tc>
                  <a:txBody>
                    <a:bodyPr/>
                    <a:lstStyle/>
                    <a:p>
                      <a:pPr algn="ctr"/>
                      <a:r>
                        <a:rPr lang="en-US" sz="2000" dirty="0">
                          <a:effectLst/>
                        </a:rPr>
                        <a:t>27.1625</a:t>
                      </a:r>
                      <a:endParaRPr lang="en-US" sz="2000" dirty="0">
                        <a:effectLst/>
                        <a:latin typeface="Arial"/>
                      </a:endParaRPr>
                    </a:p>
                  </a:txBody>
                  <a:tcPr marL="0" marR="0" marT="0" marB="0" anchor="ctr"/>
                </a:tc>
                <a:tc>
                  <a:txBody>
                    <a:bodyPr/>
                    <a:lstStyle/>
                    <a:p>
                      <a:pPr algn="ctr"/>
                      <a:r>
                        <a:rPr lang="en-US" sz="2000" dirty="0">
                          <a:effectLst/>
                        </a:rPr>
                        <a:t>26.352501</a:t>
                      </a:r>
                      <a:endParaRPr lang="en-US" sz="2000" dirty="0">
                        <a:effectLst/>
                        <a:latin typeface="Arial"/>
                      </a:endParaRPr>
                    </a:p>
                  </a:txBody>
                  <a:tcPr marL="0" marR="0" marT="0" marB="0" anchor="ctr"/>
                </a:tc>
                <a:tc>
                  <a:txBody>
                    <a:bodyPr/>
                    <a:lstStyle/>
                    <a:p>
                      <a:pPr algn="ctr"/>
                      <a:r>
                        <a:rPr lang="en-US" sz="2000" dirty="0">
                          <a:effectLst/>
                        </a:rPr>
                        <a:t>26.5625</a:t>
                      </a:r>
                      <a:endParaRPr lang="en-US" sz="2000" dirty="0">
                        <a:effectLst/>
                        <a:latin typeface="Arial"/>
                      </a:endParaRPr>
                    </a:p>
                  </a:txBody>
                  <a:tcPr marL="0" marR="0" marT="0" marB="0" anchor="ctr"/>
                </a:tc>
                <a:tc>
                  <a:txBody>
                    <a:bodyPr/>
                    <a:lstStyle/>
                    <a:p>
                      <a:pPr algn="ctr"/>
                      <a:r>
                        <a:rPr lang="en-US" sz="2000" dirty="0">
                          <a:effectLst/>
                        </a:rPr>
                        <a:t>23.687307</a:t>
                      </a:r>
                      <a:endParaRPr lang="en-US" sz="2000" dirty="0">
                        <a:effectLst/>
                        <a:latin typeface="Arial"/>
                      </a:endParaRPr>
                    </a:p>
                  </a:txBody>
                  <a:tcPr marL="0" marR="0" marT="0" marB="0" anchor="ctr"/>
                </a:tc>
                <a:tc>
                  <a:txBody>
                    <a:bodyPr/>
                    <a:lstStyle/>
                    <a:p>
                      <a:pPr algn="ctr"/>
                      <a:r>
                        <a:rPr lang="en-US" sz="2000" dirty="0">
                          <a:effectLst/>
                        </a:rPr>
                        <a:t>257142000</a:t>
                      </a:r>
                      <a:endParaRPr lang="en-US" sz="2000" dirty="0">
                        <a:effectLst/>
                        <a:latin typeface="Arial"/>
                      </a:endParaRPr>
                    </a:p>
                  </a:txBody>
                  <a:tcPr marL="0" marR="0" marT="0" marB="0" anchor="ctr"/>
                </a:tc>
                <a:extLst>
                  <a:ext uri="{0D108BD9-81ED-4DB2-BD59-A6C34878D82A}">
                    <a16:rowId xmlns:a16="http://schemas.microsoft.com/office/drawing/2014/main" val="3324670387"/>
                  </a:ext>
                </a:extLst>
              </a:tr>
              <a:tr h="572981">
                <a:tc>
                  <a:txBody>
                    <a:bodyPr/>
                    <a:lstStyle/>
                    <a:p>
                      <a:pPr algn="ctr"/>
                      <a:r>
                        <a:rPr lang="en-US" sz="2000" dirty="0">
                          <a:effectLst/>
                        </a:rPr>
                        <a:t>1/6/2015</a:t>
                      </a:r>
                      <a:endParaRPr lang="en-US" sz="2000" dirty="0">
                        <a:effectLst/>
                        <a:latin typeface="Arial"/>
                      </a:endParaRPr>
                    </a:p>
                  </a:txBody>
                  <a:tcPr marL="0" marR="0" marT="0" marB="0" anchor="ctr"/>
                </a:tc>
                <a:tc>
                  <a:txBody>
                    <a:bodyPr/>
                    <a:lstStyle/>
                    <a:p>
                      <a:pPr algn="ctr"/>
                      <a:r>
                        <a:rPr lang="en-US" sz="2000" dirty="0">
                          <a:effectLst/>
                        </a:rPr>
                        <a:t>26.635</a:t>
                      </a:r>
                      <a:endParaRPr lang="en-US" sz="2000" dirty="0">
                        <a:effectLst/>
                        <a:latin typeface="Arial"/>
                      </a:endParaRPr>
                    </a:p>
                  </a:txBody>
                  <a:tcPr marL="0" marR="0" marT="0" marB="0" anchor="ctr"/>
                </a:tc>
                <a:tc>
                  <a:txBody>
                    <a:bodyPr/>
                    <a:lstStyle/>
                    <a:p>
                      <a:pPr algn="ctr"/>
                      <a:r>
                        <a:rPr lang="en-US" sz="2000" dirty="0">
                          <a:effectLst/>
                        </a:rPr>
                        <a:t>26.8575</a:t>
                      </a:r>
                      <a:endParaRPr lang="en-US" sz="2000" dirty="0">
                        <a:effectLst/>
                        <a:latin typeface="Arial"/>
                      </a:endParaRPr>
                    </a:p>
                  </a:txBody>
                  <a:tcPr marL="0" marR="0" marT="0" marB="0" anchor="ctr"/>
                </a:tc>
                <a:tc>
                  <a:txBody>
                    <a:bodyPr/>
                    <a:lstStyle/>
                    <a:p>
                      <a:pPr algn="ctr"/>
                      <a:r>
                        <a:rPr lang="en-US" sz="2000" dirty="0">
                          <a:effectLst/>
                        </a:rPr>
                        <a:t>26.157499</a:t>
                      </a:r>
                      <a:endParaRPr lang="en-US" sz="2000" dirty="0">
                        <a:effectLst/>
                        <a:latin typeface="Arial"/>
                      </a:endParaRPr>
                    </a:p>
                  </a:txBody>
                  <a:tcPr marL="0" marR="0" marT="0" marB="0" anchor="ctr"/>
                </a:tc>
                <a:tc>
                  <a:txBody>
                    <a:bodyPr/>
                    <a:lstStyle/>
                    <a:p>
                      <a:pPr algn="ctr"/>
                      <a:r>
                        <a:rPr lang="en-US" sz="2000" dirty="0">
                          <a:effectLst/>
                        </a:rPr>
                        <a:t>26.565001</a:t>
                      </a:r>
                      <a:endParaRPr lang="en-US" sz="2000" dirty="0">
                        <a:effectLst/>
                        <a:latin typeface="Arial"/>
                      </a:endParaRPr>
                    </a:p>
                  </a:txBody>
                  <a:tcPr marL="0" marR="0" marT="0" marB="0" anchor="ctr"/>
                </a:tc>
                <a:tc>
                  <a:txBody>
                    <a:bodyPr/>
                    <a:lstStyle/>
                    <a:p>
                      <a:pPr algn="ctr"/>
                      <a:r>
                        <a:rPr lang="en-US" sz="2000" dirty="0">
                          <a:effectLst/>
                        </a:rPr>
                        <a:t>23.689531</a:t>
                      </a:r>
                      <a:endParaRPr lang="en-US" sz="2000" dirty="0">
                        <a:effectLst/>
                        <a:latin typeface="Arial"/>
                      </a:endParaRPr>
                    </a:p>
                  </a:txBody>
                  <a:tcPr marL="0" marR="0" marT="0" marB="0" anchor="ctr"/>
                </a:tc>
                <a:tc>
                  <a:txBody>
                    <a:bodyPr/>
                    <a:lstStyle/>
                    <a:p>
                      <a:pPr algn="ctr"/>
                      <a:r>
                        <a:rPr lang="en-US" sz="2000" dirty="0">
                          <a:effectLst/>
                        </a:rPr>
                        <a:t>263188400</a:t>
                      </a:r>
                      <a:endParaRPr lang="en-US" sz="2000" dirty="0">
                        <a:effectLst/>
                        <a:latin typeface="Arial"/>
                      </a:endParaRPr>
                    </a:p>
                  </a:txBody>
                  <a:tcPr marL="0" marR="0" marT="0" marB="0" anchor="ctr"/>
                </a:tc>
                <a:extLst>
                  <a:ext uri="{0D108BD9-81ED-4DB2-BD59-A6C34878D82A}">
                    <a16:rowId xmlns:a16="http://schemas.microsoft.com/office/drawing/2014/main" val="1910142273"/>
                  </a:ext>
                </a:extLst>
              </a:tr>
              <a:tr h="572981">
                <a:tc>
                  <a:txBody>
                    <a:bodyPr/>
                    <a:lstStyle/>
                    <a:p>
                      <a:pPr algn="ctr"/>
                      <a:r>
                        <a:rPr lang="en-US" sz="2000" dirty="0">
                          <a:effectLst/>
                        </a:rPr>
                        <a:t>1/7/2015</a:t>
                      </a:r>
                      <a:endParaRPr lang="en-US" sz="2000" dirty="0">
                        <a:effectLst/>
                        <a:latin typeface="Arial"/>
                      </a:endParaRPr>
                    </a:p>
                  </a:txBody>
                  <a:tcPr marL="0" marR="0" marT="0" marB="0" anchor="ctr"/>
                </a:tc>
                <a:tc>
                  <a:txBody>
                    <a:bodyPr/>
                    <a:lstStyle/>
                    <a:p>
                      <a:pPr algn="ctr"/>
                      <a:r>
                        <a:rPr lang="en-US" sz="2000" dirty="0">
                          <a:effectLst/>
                        </a:rPr>
                        <a:t>26.799999</a:t>
                      </a:r>
                      <a:endParaRPr lang="en-US" sz="2000" dirty="0">
                        <a:effectLst/>
                        <a:latin typeface="Arial"/>
                      </a:endParaRPr>
                    </a:p>
                  </a:txBody>
                  <a:tcPr marL="0" marR="0" marT="0" marB="0" anchor="ctr"/>
                </a:tc>
                <a:tc>
                  <a:txBody>
                    <a:bodyPr/>
                    <a:lstStyle/>
                    <a:p>
                      <a:pPr algn="ctr"/>
                      <a:r>
                        <a:rPr lang="en-US" sz="2000" dirty="0">
                          <a:effectLst/>
                        </a:rPr>
                        <a:t>27.049999</a:t>
                      </a:r>
                      <a:endParaRPr lang="en-US" sz="2000" dirty="0">
                        <a:effectLst/>
                        <a:latin typeface="Arial"/>
                      </a:endParaRPr>
                    </a:p>
                  </a:txBody>
                  <a:tcPr marL="0" marR="0" marT="0" marB="0" anchor="ctr"/>
                </a:tc>
                <a:tc>
                  <a:txBody>
                    <a:bodyPr/>
                    <a:lstStyle/>
                    <a:p>
                      <a:pPr algn="ctr"/>
                      <a:r>
                        <a:rPr lang="en-US" sz="2000" dirty="0">
                          <a:effectLst/>
                        </a:rPr>
                        <a:t>26.674999</a:t>
                      </a:r>
                      <a:endParaRPr lang="en-US" sz="2000" dirty="0">
                        <a:effectLst/>
                        <a:latin typeface="Arial"/>
                      </a:endParaRPr>
                    </a:p>
                  </a:txBody>
                  <a:tcPr marL="0" marR="0" marT="0" marB="0" anchor="ctr"/>
                </a:tc>
                <a:tc>
                  <a:txBody>
                    <a:bodyPr/>
                    <a:lstStyle/>
                    <a:p>
                      <a:pPr algn="ctr"/>
                      <a:r>
                        <a:rPr lang="en-US" sz="2000" dirty="0">
                          <a:effectLst/>
                        </a:rPr>
                        <a:t>26.9375</a:t>
                      </a:r>
                      <a:endParaRPr lang="en-US" sz="2000" dirty="0">
                        <a:effectLst/>
                        <a:latin typeface="Arial"/>
                      </a:endParaRPr>
                    </a:p>
                  </a:txBody>
                  <a:tcPr marL="0" marR="0" marT="0" marB="0" anchor="ctr"/>
                </a:tc>
                <a:tc>
                  <a:txBody>
                    <a:bodyPr/>
                    <a:lstStyle/>
                    <a:p>
                      <a:pPr algn="ctr"/>
                      <a:r>
                        <a:rPr lang="en-US" sz="2000" dirty="0">
                          <a:effectLst/>
                        </a:rPr>
                        <a:t>24.021715</a:t>
                      </a:r>
                      <a:endParaRPr lang="en-US" sz="2000" dirty="0">
                        <a:effectLst/>
                        <a:latin typeface="Arial"/>
                      </a:endParaRPr>
                    </a:p>
                  </a:txBody>
                  <a:tcPr marL="0" marR="0" marT="0" marB="0" anchor="ctr"/>
                </a:tc>
                <a:tc>
                  <a:txBody>
                    <a:bodyPr/>
                    <a:lstStyle/>
                    <a:p>
                      <a:pPr algn="ctr"/>
                      <a:r>
                        <a:rPr lang="en-US" sz="2000" dirty="0">
                          <a:effectLst/>
                        </a:rPr>
                        <a:t>160423600</a:t>
                      </a:r>
                      <a:endParaRPr lang="en-US" sz="2000" dirty="0">
                        <a:effectLst/>
                        <a:latin typeface="Arial"/>
                      </a:endParaRPr>
                    </a:p>
                  </a:txBody>
                  <a:tcPr marL="0" marR="0" marT="0" marB="0" anchor="ctr"/>
                </a:tc>
                <a:extLst>
                  <a:ext uri="{0D108BD9-81ED-4DB2-BD59-A6C34878D82A}">
                    <a16:rowId xmlns:a16="http://schemas.microsoft.com/office/drawing/2014/main" val="2359094402"/>
                  </a:ext>
                </a:extLst>
              </a:tr>
              <a:tr h="572981">
                <a:tc>
                  <a:txBody>
                    <a:bodyPr/>
                    <a:lstStyle/>
                    <a:p>
                      <a:pPr algn="ctr"/>
                      <a:r>
                        <a:rPr lang="en-US" sz="2000" dirty="0">
                          <a:effectLst/>
                        </a:rPr>
                        <a:t>1/8/2015</a:t>
                      </a:r>
                      <a:endParaRPr lang="en-US" sz="2000" dirty="0">
                        <a:effectLst/>
                        <a:latin typeface="Arial"/>
                      </a:endParaRPr>
                    </a:p>
                  </a:txBody>
                  <a:tcPr marL="0" marR="0" marT="0" marB="0" anchor="ctr"/>
                </a:tc>
                <a:tc>
                  <a:txBody>
                    <a:bodyPr/>
                    <a:lstStyle/>
                    <a:p>
                      <a:pPr algn="ctr"/>
                      <a:r>
                        <a:rPr lang="en-US" sz="2000" dirty="0">
                          <a:effectLst/>
                        </a:rPr>
                        <a:t>27.307501</a:t>
                      </a:r>
                      <a:endParaRPr lang="en-US" sz="2000" dirty="0">
                        <a:effectLst/>
                        <a:latin typeface="Arial"/>
                      </a:endParaRPr>
                    </a:p>
                  </a:txBody>
                  <a:tcPr marL="0" marR="0" marT="0" marB="0" anchor="ctr"/>
                </a:tc>
                <a:tc>
                  <a:txBody>
                    <a:bodyPr/>
                    <a:lstStyle/>
                    <a:p>
                      <a:pPr algn="ctr"/>
                      <a:r>
                        <a:rPr lang="en-US" sz="2000" dirty="0">
                          <a:effectLst/>
                        </a:rPr>
                        <a:t>28.0375</a:t>
                      </a:r>
                      <a:endParaRPr lang="en-US" sz="2000" dirty="0">
                        <a:effectLst/>
                        <a:latin typeface="Arial"/>
                      </a:endParaRPr>
                    </a:p>
                  </a:txBody>
                  <a:tcPr marL="0" marR="0" marT="0" marB="0" anchor="ctr"/>
                </a:tc>
                <a:tc>
                  <a:txBody>
                    <a:bodyPr/>
                    <a:lstStyle/>
                    <a:p>
                      <a:pPr algn="ctr"/>
                      <a:r>
                        <a:rPr lang="en-US" sz="2000" dirty="0">
                          <a:effectLst/>
                        </a:rPr>
                        <a:t>27.174999</a:t>
                      </a:r>
                      <a:endParaRPr lang="en-US" sz="2000" dirty="0">
                        <a:effectLst/>
                        <a:latin typeface="Arial"/>
                      </a:endParaRPr>
                    </a:p>
                  </a:txBody>
                  <a:tcPr marL="0" marR="0" marT="0" marB="0" anchor="ctr"/>
                </a:tc>
                <a:tc>
                  <a:txBody>
                    <a:bodyPr/>
                    <a:lstStyle/>
                    <a:p>
                      <a:pPr algn="ctr"/>
                      <a:r>
                        <a:rPr lang="en-US" sz="2000" dirty="0">
                          <a:effectLst/>
                        </a:rPr>
                        <a:t>27.9725</a:t>
                      </a:r>
                      <a:endParaRPr lang="en-US" sz="2000" dirty="0">
                        <a:effectLst/>
                        <a:latin typeface="Arial"/>
                      </a:endParaRPr>
                    </a:p>
                  </a:txBody>
                  <a:tcPr marL="0" marR="0" marT="0" marB="0" anchor="ctr"/>
                </a:tc>
                <a:tc>
                  <a:txBody>
                    <a:bodyPr/>
                    <a:lstStyle/>
                    <a:p>
                      <a:pPr algn="ctr"/>
                      <a:r>
                        <a:rPr lang="en-US" sz="2000" dirty="0">
                          <a:effectLst/>
                        </a:rPr>
                        <a:t>24.944687</a:t>
                      </a:r>
                      <a:endParaRPr lang="en-US" sz="2000" dirty="0">
                        <a:effectLst/>
                        <a:latin typeface="Arial"/>
                      </a:endParaRPr>
                    </a:p>
                  </a:txBody>
                  <a:tcPr marL="0" marR="0" marT="0" marB="0" anchor="ctr"/>
                </a:tc>
                <a:tc>
                  <a:txBody>
                    <a:bodyPr/>
                    <a:lstStyle/>
                    <a:p>
                      <a:pPr algn="ctr"/>
                      <a:r>
                        <a:rPr lang="en-US" sz="2000" dirty="0">
                          <a:effectLst/>
                        </a:rPr>
                        <a:t>237458000</a:t>
                      </a:r>
                      <a:endParaRPr lang="en-US" sz="2000" dirty="0">
                        <a:effectLst/>
                        <a:latin typeface="Arial"/>
                      </a:endParaRPr>
                    </a:p>
                  </a:txBody>
                  <a:tcPr marL="0" marR="0" marT="0" marB="0" anchor="ctr"/>
                </a:tc>
                <a:extLst>
                  <a:ext uri="{0D108BD9-81ED-4DB2-BD59-A6C34878D82A}">
                    <a16:rowId xmlns:a16="http://schemas.microsoft.com/office/drawing/2014/main" val="1594779944"/>
                  </a:ext>
                </a:extLst>
              </a:tr>
            </a:tbl>
          </a:graphicData>
        </a:graphic>
      </p:graphicFrame>
      <p:sp>
        <p:nvSpPr>
          <p:cNvPr id="75" name="object 30">
            <a:extLst>
              <a:ext uri="{FF2B5EF4-FFF2-40B4-BE49-F238E27FC236}">
                <a16:creationId xmlns:a16="http://schemas.microsoft.com/office/drawing/2014/main" id="{B189DF7C-57F2-CCD8-5C0F-D3660B8966DC}"/>
              </a:ext>
            </a:extLst>
          </p:cNvPr>
          <p:cNvSpPr txBox="1"/>
          <p:nvPr/>
        </p:nvSpPr>
        <p:spPr>
          <a:xfrm>
            <a:off x="450000" y="4436167"/>
            <a:ext cx="9493885" cy="2541721"/>
          </a:xfrm>
          <a:prstGeom prst="rect">
            <a:avLst/>
          </a:prstGeom>
        </p:spPr>
        <p:txBody>
          <a:bodyPr vert="horz" wrap="square" lIns="0" tIns="12700" rIns="0" bIns="0" rtlCol="0">
            <a:spAutoFit/>
          </a:bodyPr>
          <a:lstStyle/>
          <a:p>
            <a:pPr marL="50800" marR="25400">
              <a:spcBef>
                <a:spcPts val="100"/>
              </a:spcBef>
            </a:pPr>
            <a:r>
              <a:rPr lang="en-US" sz="1200" b="1" dirty="0">
                <a:latin typeface="Trebuchet MS"/>
              </a:rPr>
              <a:t>Date</a:t>
            </a:r>
            <a:r>
              <a:rPr lang="en-US" sz="1200" dirty="0">
                <a:latin typeface="Trebuchet MS"/>
              </a:rPr>
              <a:t>: Displays the specific day corresponding to the stock data, indicating when the trading activity (open, high, low, close prices) occurred.</a:t>
            </a:r>
          </a:p>
          <a:p>
            <a:pPr marL="50800" marR="25400">
              <a:spcBef>
                <a:spcPts val="100"/>
              </a:spcBef>
            </a:pPr>
            <a:endParaRPr lang="en-US" sz="1200" dirty="0">
              <a:latin typeface="Trebuchet MS"/>
            </a:endParaRPr>
          </a:p>
          <a:p>
            <a:pPr marL="50800" marR="25400">
              <a:spcBef>
                <a:spcPts val="100"/>
              </a:spcBef>
            </a:pPr>
            <a:r>
              <a:rPr lang="en-US" sz="1200" b="1" dirty="0">
                <a:latin typeface="Trebuchet MS"/>
              </a:rPr>
              <a:t>Open</a:t>
            </a:r>
            <a:r>
              <a:rPr lang="en-US" sz="1200" dirty="0">
                <a:latin typeface="Trebuchet MS"/>
              </a:rPr>
              <a:t>: Shows the price at which the stock begins trading at the start of the session for the day.</a:t>
            </a:r>
          </a:p>
          <a:p>
            <a:pPr marL="50800" marR="25400">
              <a:spcBef>
                <a:spcPts val="100"/>
              </a:spcBef>
            </a:pPr>
            <a:endParaRPr lang="en-US" sz="1200" dirty="0">
              <a:latin typeface="Trebuchet MS"/>
            </a:endParaRPr>
          </a:p>
          <a:p>
            <a:pPr marL="50800" marR="25400">
              <a:spcBef>
                <a:spcPts val="100"/>
              </a:spcBef>
            </a:pPr>
            <a:r>
              <a:rPr lang="en-US" sz="1200" b="1" dirty="0">
                <a:latin typeface="Trebuchet MS"/>
              </a:rPr>
              <a:t>High</a:t>
            </a:r>
            <a:r>
              <a:rPr lang="en-US" sz="1200" dirty="0">
                <a:latin typeface="Trebuchet MS"/>
              </a:rPr>
              <a:t>: Shows the highest price reached by the stock during the trading session.</a:t>
            </a:r>
          </a:p>
          <a:p>
            <a:pPr marL="50800" marR="25400">
              <a:spcBef>
                <a:spcPts val="100"/>
              </a:spcBef>
            </a:pPr>
            <a:endParaRPr lang="en-US" sz="1200" dirty="0">
              <a:latin typeface="Trebuchet MS"/>
            </a:endParaRPr>
          </a:p>
          <a:p>
            <a:pPr marL="50800" marR="25400">
              <a:spcBef>
                <a:spcPts val="100"/>
              </a:spcBef>
            </a:pPr>
            <a:r>
              <a:rPr lang="en-US" sz="1200" b="1" dirty="0">
                <a:latin typeface="Trebuchet MS"/>
              </a:rPr>
              <a:t>Low</a:t>
            </a:r>
            <a:r>
              <a:rPr lang="en-US" sz="1200" dirty="0">
                <a:latin typeface="Trebuchet MS"/>
              </a:rPr>
              <a:t>: Shows the lowest price reached by the stock during the trading session.</a:t>
            </a:r>
          </a:p>
          <a:p>
            <a:pPr marL="50800" marR="25400">
              <a:spcBef>
                <a:spcPts val="100"/>
              </a:spcBef>
            </a:pPr>
            <a:endParaRPr lang="en-US" sz="1200" dirty="0">
              <a:latin typeface="Trebuchet MS"/>
            </a:endParaRPr>
          </a:p>
          <a:p>
            <a:pPr marL="50800" marR="25400">
              <a:spcBef>
                <a:spcPts val="100"/>
              </a:spcBef>
            </a:pPr>
            <a:r>
              <a:rPr lang="en-US" sz="1200" b="1" dirty="0">
                <a:latin typeface="Trebuchet MS"/>
              </a:rPr>
              <a:t>Close</a:t>
            </a:r>
            <a:r>
              <a:rPr lang="en-US" sz="1200" dirty="0">
                <a:latin typeface="Trebuchet MS"/>
              </a:rPr>
              <a:t>: Shows the final price at which the stock trades at the end of the session.</a:t>
            </a:r>
          </a:p>
          <a:p>
            <a:pPr marL="50800" marR="25400">
              <a:spcBef>
                <a:spcPts val="100"/>
              </a:spcBef>
            </a:pPr>
            <a:endParaRPr lang="en-US" sz="1200" dirty="0">
              <a:latin typeface="Trebuchet MS"/>
            </a:endParaRPr>
          </a:p>
          <a:p>
            <a:pPr marL="50800" marR="25400">
              <a:spcBef>
                <a:spcPts val="100"/>
              </a:spcBef>
            </a:pPr>
            <a:r>
              <a:rPr lang="en-US" sz="1200" b="1" dirty="0">
                <a:latin typeface="Trebuchet MS"/>
              </a:rPr>
              <a:t>Adjusted (Adj) Close</a:t>
            </a:r>
            <a:r>
              <a:rPr lang="en-US" sz="1200" dirty="0">
                <a:latin typeface="Trebuchet MS"/>
              </a:rPr>
              <a:t>: The closing price of a stock adjusted for dividends, stock splits, and other corporate actions to reflect its true historical value.</a:t>
            </a:r>
            <a:endParaRPr sz="1200" dirty="0">
              <a:latin typeface="Trebuchet M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32005" y="7438538"/>
            <a:ext cx="243204" cy="121920"/>
          </a:xfrm>
          <a:custGeom>
            <a:avLst/>
            <a:gdLst/>
            <a:ahLst/>
            <a:cxnLst/>
            <a:rect l="l" t="t" r="r" b="b"/>
            <a:pathLst>
              <a:path w="243204" h="121920">
                <a:moveTo>
                  <a:pt x="121466" y="0"/>
                </a:moveTo>
                <a:lnTo>
                  <a:pt x="0" y="121466"/>
                </a:lnTo>
                <a:lnTo>
                  <a:pt x="242933" y="121466"/>
                </a:lnTo>
                <a:lnTo>
                  <a:pt x="121466" y="0"/>
                </a:lnTo>
                <a:close/>
              </a:path>
            </a:pathLst>
          </a:custGeom>
          <a:solidFill>
            <a:srgbClr val="A0A7D8"/>
          </a:solidFill>
          <a:ln>
            <a:noFill/>
          </a:ln>
        </p:spPr>
        <p:txBody>
          <a:bodyPr wrap="square" lIns="0" tIns="0" rIns="0" bIns="0" rtlCol="0"/>
          <a:lstStyle/>
          <a:p>
            <a:endParaRPr/>
          </a:p>
        </p:txBody>
      </p:sp>
      <p:sp>
        <p:nvSpPr>
          <p:cNvPr id="3" name="object 3"/>
          <p:cNvSpPr txBox="1"/>
          <p:nvPr/>
        </p:nvSpPr>
        <p:spPr>
          <a:xfrm>
            <a:off x="471429" y="7252134"/>
            <a:ext cx="163830" cy="151323"/>
          </a:xfrm>
          <a:prstGeom prst="rect">
            <a:avLst/>
          </a:prstGeom>
        </p:spPr>
        <p:txBody>
          <a:bodyPr vert="horz" wrap="square" lIns="0" tIns="12700" rIns="0" bIns="0" rtlCol="0">
            <a:spAutoFit/>
          </a:bodyPr>
          <a:lstStyle/>
          <a:p>
            <a:pPr marL="12700">
              <a:lnSpc>
                <a:spcPct val="100000"/>
              </a:lnSpc>
              <a:spcBef>
                <a:spcPts val="100"/>
              </a:spcBef>
            </a:pPr>
            <a:r>
              <a:rPr lang="en-US" sz="900" spc="-25" dirty="0">
                <a:latin typeface="Arial MT"/>
                <a:cs typeface="Arial MT"/>
              </a:rPr>
              <a:t>19</a:t>
            </a:r>
            <a:endParaRPr sz="900" dirty="0">
              <a:latin typeface="Arial MT"/>
              <a:cs typeface="Arial MT"/>
            </a:endParaRPr>
          </a:p>
        </p:txBody>
      </p:sp>
      <p:sp>
        <p:nvSpPr>
          <p:cNvPr id="4" name="object 4"/>
          <p:cNvSpPr txBox="1">
            <a:spLocks noGrp="1"/>
          </p:cNvSpPr>
          <p:nvPr>
            <p:ph type="title"/>
          </p:nvPr>
        </p:nvSpPr>
        <p:spPr>
          <a:xfrm>
            <a:off x="444500" y="638721"/>
            <a:ext cx="5052695" cy="279564"/>
          </a:xfrm>
          <a:prstGeom prst="rect">
            <a:avLst/>
          </a:prstGeom>
        </p:spPr>
        <p:txBody>
          <a:bodyPr vert="horz" wrap="square" lIns="0" tIns="35560" rIns="0" bIns="0" rtlCol="0">
            <a:spAutoFit/>
          </a:bodyPr>
          <a:lstStyle/>
          <a:p>
            <a:pPr marL="12700" marR="5080">
              <a:lnSpc>
                <a:spcPts val="1900"/>
              </a:lnSpc>
              <a:spcBef>
                <a:spcPts val="280"/>
              </a:spcBef>
            </a:pPr>
            <a:r>
              <a:rPr lang="en-US" sz="1700" dirty="0">
                <a:solidFill>
                  <a:srgbClr val="094780"/>
                </a:solidFill>
              </a:rPr>
              <a:t>Data Preparation and Processing</a:t>
            </a:r>
            <a:endParaRPr sz="1700" dirty="0">
              <a:solidFill>
                <a:srgbClr val="094780"/>
              </a:solidFill>
            </a:endParaRPr>
          </a:p>
        </p:txBody>
      </p:sp>
      <p:sp>
        <p:nvSpPr>
          <p:cNvPr id="5" name="object 5"/>
          <p:cNvSpPr/>
          <p:nvPr/>
        </p:nvSpPr>
        <p:spPr>
          <a:xfrm>
            <a:off x="457200" y="463562"/>
            <a:ext cx="9780905" cy="0"/>
          </a:xfrm>
          <a:custGeom>
            <a:avLst/>
            <a:gdLst/>
            <a:ahLst/>
            <a:cxnLst/>
            <a:rect l="l" t="t" r="r" b="b"/>
            <a:pathLst>
              <a:path w="9780905">
                <a:moveTo>
                  <a:pt x="0" y="0"/>
                </a:moveTo>
                <a:lnTo>
                  <a:pt x="9780714" y="0"/>
                </a:lnTo>
              </a:path>
            </a:pathLst>
          </a:custGeom>
          <a:ln w="12700">
            <a:solidFill>
              <a:srgbClr val="094780"/>
            </a:solidFill>
          </a:ln>
        </p:spPr>
        <p:txBody>
          <a:bodyPr wrap="square" lIns="0" tIns="0" rIns="0" bIns="0" rtlCol="0"/>
          <a:lstStyle/>
          <a:p>
            <a:endParaRPr/>
          </a:p>
        </p:txBody>
      </p:sp>
      <p:sp>
        <p:nvSpPr>
          <p:cNvPr id="6" name="object 6"/>
          <p:cNvSpPr/>
          <p:nvPr/>
        </p:nvSpPr>
        <p:spPr>
          <a:xfrm>
            <a:off x="457200" y="7109155"/>
            <a:ext cx="9780905" cy="0"/>
          </a:xfrm>
          <a:custGeom>
            <a:avLst/>
            <a:gdLst/>
            <a:ahLst/>
            <a:cxnLst/>
            <a:rect l="l" t="t" r="r" b="b"/>
            <a:pathLst>
              <a:path w="9780905">
                <a:moveTo>
                  <a:pt x="0" y="0"/>
                </a:moveTo>
                <a:lnTo>
                  <a:pt x="9780714" y="0"/>
                </a:lnTo>
              </a:path>
            </a:pathLst>
          </a:custGeom>
          <a:ln w="12700">
            <a:solidFill>
              <a:srgbClr val="094780"/>
            </a:solidFill>
          </a:ln>
        </p:spPr>
        <p:txBody>
          <a:bodyPr wrap="square" lIns="0" tIns="0" rIns="0" bIns="0" rtlCol="0"/>
          <a:lstStyle/>
          <a:p>
            <a:endParaRPr/>
          </a:p>
        </p:txBody>
      </p:sp>
      <p:sp>
        <p:nvSpPr>
          <p:cNvPr id="8" name="object 8"/>
          <p:cNvSpPr txBox="1">
            <a:spLocks noGrp="1"/>
          </p:cNvSpPr>
          <p:nvPr>
            <p:ph sz="half" idx="3"/>
          </p:nvPr>
        </p:nvSpPr>
        <p:spPr>
          <a:xfrm>
            <a:off x="5496909" y="1413939"/>
            <a:ext cx="4626351" cy="4447243"/>
          </a:xfrm>
          <a:prstGeom prst="rect">
            <a:avLst/>
          </a:prstGeom>
        </p:spPr>
        <p:txBody>
          <a:bodyPr vert="horz" wrap="square" lIns="0" tIns="12700" rIns="0" bIns="0" rtlCol="0">
            <a:spAutoFit/>
          </a:bodyPr>
          <a:lstStyle/>
          <a:p>
            <a:pPr marL="76200" marR="135890">
              <a:lnSpc>
                <a:spcPct val="106000"/>
              </a:lnSpc>
              <a:spcBef>
                <a:spcPts val="100"/>
              </a:spcBef>
            </a:pPr>
            <a:r>
              <a:rPr lang="en-US" b="1" dirty="0"/>
              <a:t>3- Data Splitting:</a:t>
            </a:r>
          </a:p>
          <a:p>
            <a:pPr marL="247650" marR="135890" indent="-171450">
              <a:lnSpc>
                <a:spcPct val="106000"/>
              </a:lnSpc>
              <a:spcBef>
                <a:spcPts val="100"/>
              </a:spcBef>
              <a:buFont typeface="Arial" panose="020B0604020202020204" pitchFamily="34" charset="0"/>
              <a:buChar char="•"/>
            </a:pPr>
            <a:r>
              <a:rPr lang="en-US" dirty="0"/>
              <a:t>Split Data into Training and Validation Sets:</a:t>
            </a:r>
          </a:p>
          <a:p>
            <a:pPr marL="247650" marR="135890" indent="-171450">
              <a:lnSpc>
                <a:spcPct val="106000"/>
              </a:lnSpc>
              <a:spcBef>
                <a:spcPts val="100"/>
              </a:spcBef>
              <a:buFont typeface="Arial" panose="020B0604020202020204" pitchFamily="34" charset="0"/>
              <a:buChar char="•"/>
            </a:pPr>
            <a:r>
              <a:rPr lang="en-US" sz="1100" dirty="0">
                <a:latin typeface="Trebuchet MS"/>
              </a:rPr>
              <a:t>Purpose:</a:t>
            </a:r>
          </a:p>
          <a:p>
            <a:pPr marL="1219200" marR="135890" lvl="2" indent="-228600">
              <a:lnSpc>
                <a:spcPct val="106000"/>
              </a:lnSpc>
              <a:spcBef>
                <a:spcPts val="100"/>
              </a:spcBef>
              <a:buFont typeface="+mj-lt"/>
              <a:buAutoNum type="arabicPeriod"/>
            </a:pPr>
            <a:r>
              <a:rPr lang="en-US" sz="1100" b="1" dirty="0">
                <a:solidFill>
                  <a:schemeClr val="tx1"/>
                </a:solidFill>
                <a:latin typeface="Trebuchet MS"/>
              </a:rPr>
              <a:t>Evaluate Model Performance</a:t>
            </a:r>
            <a:r>
              <a:rPr lang="en-US" sz="1100" dirty="0">
                <a:solidFill>
                  <a:schemeClr val="tx1"/>
                </a:solidFill>
                <a:latin typeface="Trebuchet MS"/>
              </a:rPr>
              <a:t>: Assess how well the model performs on unseen data to gauge its effectiveness and generalizability.</a:t>
            </a:r>
          </a:p>
          <a:p>
            <a:pPr marL="1219200" marR="135890" lvl="2" indent="-228600">
              <a:lnSpc>
                <a:spcPct val="106000"/>
              </a:lnSpc>
              <a:spcBef>
                <a:spcPts val="100"/>
              </a:spcBef>
              <a:buFont typeface="+mj-lt"/>
              <a:buAutoNum type="arabicPeriod"/>
            </a:pPr>
            <a:r>
              <a:rPr lang="en-US" sz="1100" b="1" dirty="0">
                <a:solidFill>
                  <a:schemeClr val="tx1"/>
                </a:solidFill>
                <a:latin typeface="Trebuchet MS"/>
              </a:rPr>
              <a:t>Prevent Overfitting</a:t>
            </a:r>
            <a:r>
              <a:rPr lang="en-US" sz="1100" dirty="0">
                <a:solidFill>
                  <a:schemeClr val="tx1"/>
                </a:solidFill>
                <a:latin typeface="Trebuchet MS"/>
              </a:rPr>
              <a:t>: Ensure that the model does not learn the noise or specific details of the training data too well, which could impair its performance on new data.</a:t>
            </a:r>
          </a:p>
          <a:p>
            <a:pPr marL="76200" marR="135890">
              <a:lnSpc>
                <a:spcPct val="106000"/>
              </a:lnSpc>
              <a:spcBef>
                <a:spcPts val="100"/>
              </a:spcBef>
            </a:pPr>
            <a:endParaRPr lang="en-US" dirty="0"/>
          </a:p>
          <a:p>
            <a:pPr marL="76200" marR="135890">
              <a:lnSpc>
                <a:spcPct val="106000"/>
              </a:lnSpc>
              <a:spcBef>
                <a:spcPts val="100"/>
              </a:spcBef>
            </a:pPr>
            <a:r>
              <a:rPr lang="en-US" b="1" dirty="0"/>
              <a:t>4- Conversion to NumPy Arrays:</a:t>
            </a:r>
          </a:p>
          <a:p>
            <a:pPr marL="247650" marR="135890" indent="-171450">
              <a:lnSpc>
                <a:spcPct val="106000"/>
              </a:lnSpc>
              <a:spcBef>
                <a:spcPts val="100"/>
              </a:spcBef>
              <a:buFont typeface="Arial" panose="020B0604020202020204" pitchFamily="34" charset="0"/>
              <a:buChar char="•"/>
            </a:pPr>
            <a:r>
              <a:rPr lang="en-US" sz="1100" dirty="0">
                <a:latin typeface="Trebuchet MS"/>
              </a:rPr>
              <a:t>Advantages:</a:t>
            </a:r>
          </a:p>
          <a:p>
            <a:pPr marL="1219200" marR="135890" lvl="2" indent="-228600">
              <a:lnSpc>
                <a:spcPct val="106000"/>
              </a:lnSpc>
              <a:spcBef>
                <a:spcPts val="100"/>
              </a:spcBef>
              <a:buFont typeface="+mj-lt"/>
              <a:buAutoNum type="arabicPeriod"/>
            </a:pPr>
            <a:r>
              <a:rPr lang="en-US" sz="1100" b="1" dirty="0">
                <a:solidFill>
                  <a:schemeClr val="tx1"/>
                </a:solidFill>
                <a:latin typeface="Trebuchet MS"/>
              </a:rPr>
              <a:t>Performance</a:t>
            </a:r>
            <a:r>
              <a:rPr lang="en-US" sz="1100" dirty="0">
                <a:solidFill>
                  <a:schemeClr val="tx1"/>
                </a:solidFill>
                <a:latin typeface="Trebuchet MS"/>
              </a:rPr>
              <a:t>: NumPy arrays offer faster computations and are more memory-efficient compared to other data structures.</a:t>
            </a:r>
          </a:p>
          <a:p>
            <a:pPr marL="1219200" marR="135890" lvl="2" indent="-228600">
              <a:lnSpc>
                <a:spcPct val="106000"/>
              </a:lnSpc>
              <a:spcBef>
                <a:spcPts val="100"/>
              </a:spcBef>
              <a:buFont typeface="+mj-lt"/>
              <a:buAutoNum type="arabicPeriod"/>
            </a:pPr>
            <a:r>
              <a:rPr lang="en-US" sz="1100" b="1" dirty="0">
                <a:solidFill>
                  <a:schemeClr val="tx1"/>
                </a:solidFill>
                <a:latin typeface="Trebuchet MS"/>
              </a:rPr>
              <a:t>Compatibility</a:t>
            </a:r>
            <a:r>
              <a:rPr lang="en-US" sz="1100" dirty="0">
                <a:solidFill>
                  <a:schemeClr val="tx1"/>
                </a:solidFill>
                <a:latin typeface="Trebuchet MS"/>
              </a:rPr>
              <a:t>: They integrate seamlessly with most machine learning libraries and frameworks.</a:t>
            </a:r>
          </a:p>
          <a:p>
            <a:pPr marL="1219200" marR="135890" lvl="2" indent="-228600">
              <a:lnSpc>
                <a:spcPct val="106000"/>
              </a:lnSpc>
              <a:spcBef>
                <a:spcPts val="100"/>
              </a:spcBef>
              <a:buFont typeface="+mj-lt"/>
              <a:buAutoNum type="arabicPeriod"/>
            </a:pPr>
            <a:r>
              <a:rPr lang="en-US" sz="1100" b="1" dirty="0">
                <a:solidFill>
                  <a:schemeClr val="tx1"/>
                </a:solidFill>
                <a:latin typeface="Trebuchet MS"/>
              </a:rPr>
              <a:t>Mathematical Operations</a:t>
            </a:r>
            <a:r>
              <a:rPr lang="en-US" sz="1100" dirty="0">
                <a:solidFill>
                  <a:schemeClr val="tx1"/>
                </a:solidFill>
                <a:latin typeface="Trebuchet MS"/>
              </a:rPr>
              <a:t>: Enable rapid and efficient mathematical operations, essential for large-scale computations.</a:t>
            </a:r>
          </a:p>
          <a:p>
            <a:pPr marL="1219200" marR="135890" lvl="2" indent="-228600">
              <a:lnSpc>
                <a:spcPct val="106000"/>
              </a:lnSpc>
              <a:spcBef>
                <a:spcPts val="100"/>
              </a:spcBef>
              <a:buFont typeface="+mj-lt"/>
              <a:buAutoNum type="arabicPeriod"/>
            </a:pPr>
            <a:r>
              <a:rPr lang="en-US" sz="1100" b="1" dirty="0">
                <a:solidFill>
                  <a:schemeClr val="tx1"/>
                </a:solidFill>
                <a:latin typeface="Trebuchet MS"/>
              </a:rPr>
              <a:t>Data Manipulation</a:t>
            </a:r>
            <a:r>
              <a:rPr lang="en-US" sz="1100" dirty="0">
                <a:solidFill>
                  <a:schemeClr val="tx1"/>
                </a:solidFill>
                <a:latin typeface="Trebuchet MS"/>
              </a:rPr>
              <a:t>: Simplify the process of data manipulation and reshaping, making it easier to prepare data for various modeling tasks.</a:t>
            </a:r>
          </a:p>
        </p:txBody>
      </p:sp>
      <p:sp>
        <p:nvSpPr>
          <p:cNvPr id="15" name="object 8">
            <a:extLst>
              <a:ext uri="{FF2B5EF4-FFF2-40B4-BE49-F238E27FC236}">
                <a16:creationId xmlns:a16="http://schemas.microsoft.com/office/drawing/2014/main" id="{694F93A5-9FB6-35F8-129A-25A9910571CB}"/>
              </a:ext>
            </a:extLst>
          </p:cNvPr>
          <p:cNvSpPr txBox="1">
            <a:spLocks/>
          </p:cNvSpPr>
          <p:nvPr/>
        </p:nvSpPr>
        <p:spPr>
          <a:xfrm>
            <a:off x="471429" y="1413939"/>
            <a:ext cx="4725063" cy="4818883"/>
          </a:xfrm>
          <a:prstGeom prst="rect">
            <a:avLst/>
          </a:prstGeom>
        </p:spPr>
        <p:txBody>
          <a:bodyPr vert="horz" wrap="square" lIns="0" tIns="12700" rIns="0" bIns="0" rtlCol="0">
            <a:spAutoFit/>
          </a:bodyPr>
          <a:lstStyle>
            <a:lvl1pPr marL="0">
              <a:defRPr sz="1100" b="0" i="0">
                <a:solidFill>
                  <a:schemeClr val="tx1"/>
                </a:solidFill>
                <a:latin typeface="Trebuchet MS"/>
                <a:ea typeface="+mn-ea"/>
                <a:cs typeface="Trebuchet M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6200" marR="135890">
              <a:lnSpc>
                <a:spcPct val="106000"/>
              </a:lnSpc>
              <a:spcBef>
                <a:spcPts val="100"/>
              </a:spcBef>
            </a:pPr>
            <a:r>
              <a:rPr lang="en-US" b="1" dirty="0"/>
              <a:t>1- Handling Missing Values:</a:t>
            </a:r>
          </a:p>
          <a:p>
            <a:pPr marL="247650" marR="135890" indent="-171450">
              <a:lnSpc>
                <a:spcPct val="106000"/>
              </a:lnSpc>
              <a:spcBef>
                <a:spcPts val="100"/>
              </a:spcBef>
              <a:buFont typeface="Arial" panose="020B0604020202020204" pitchFamily="34" charset="0"/>
              <a:buChar char="•"/>
            </a:pPr>
            <a:r>
              <a:rPr lang="en-US" dirty="0"/>
              <a:t>Check for Null Values:</a:t>
            </a:r>
          </a:p>
          <a:p>
            <a:pPr marL="762000" marR="135890" lvl="1" indent="-228600">
              <a:lnSpc>
                <a:spcPct val="106000"/>
              </a:lnSpc>
              <a:spcBef>
                <a:spcPts val="100"/>
              </a:spcBef>
              <a:buFont typeface="Courier New" panose="02070309020205020404" pitchFamily="49" charset="0"/>
              <a:buChar char="o"/>
            </a:pPr>
            <a:r>
              <a:rPr lang="en-US" sz="1100" b="1" dirty="0">
                <a:solidFill>
                  <a:schemeClr val="tx1"/>
                </a:solidFill>
                <a:latin typeface="Trebuchet MS"/>
              </a:rPr>
              <a:t>Identify</a:t>
            </a:r>
            <a:r>
              <a:rPr lang="en-US" sz="1100" dirty="0">
                <a:solidFill>
                  <a:schemeClr val="tx1"/>
                </a:solidFill>
                <a:latin typeface="Trebuchet MS"/>
              </a:rPr>
              <a:t> and address any missing or null values in our dataset to ensure data integrity and accuracy. </a:t>
            </a:r>
          </a:p>
          <a:p>
            <a:pPr marL="762000" marR="135890" lvl="1" indent="-228600">
              <a:lnSpc>
                <a:spcPct val="106000"/>
              </a:lnSpc>
              <a:spcBef>
                <a:spcPts val="100"/>
              </a:spcBef>
              <a:buFont typeface="Courier New" panose="02070309020205020404" pitchFamily="49" charset="0"/>
              <a:buChar char="o"/>
            </a:pPr>
            <a:r>
              <a:rPr lang="en-US" sz="1100" b="1" dirty="0">
                <a:solidFill>
                  <a:schemeClr val="tx1"/>
                </a:solidFill>
                <a:latin typeface="Trebuchet MS"/>
              </a:rPr>
              <a:t>Impact</a:t>
            </a:r>
            <a:r>
              <a:rPr lang="en-US" sz="1100" dirty="0">
                <a:solidFill>
                  <a:schemeClr val="tx1"/>
                </a:solidFill>
                <a:latin typeface="Trebuchet MS"/>
              </a:rPr>
              <a:t>: Missing values can skew analysis and model performance, leading to inaccuracies.</a:t>
            </a:r>
          </a:p>
          <a:p>
            <a:pPr marL="762000" marR="135890" lvl="1" indent="-228600">
              <a:lnSpc>
                <a:spcPct val="106000"/>
              </a:lnSpc>
              <a:spcBef>
                <a:spcPts val="100"/>
              </a:spcBef>
              <a:buFont typeface="Courier New" panose="02070309020205020404" pitchFamily="49" charset="0"/>
              <a:buChar char="o"/>
            </a:pPr>
            <a:r>
              <a:rPr lang="en-US" sz="1100" b="1" dirty="0">
                <a:solidFill>
                  <a:schemeClr val="tx1"/>
                </a:solidFill>
                <a:latin typeface="Trebuchet MS"/>
              </a:rPr>
              <a:t>Handling Methods</a:t>
            </a:r>
            <a:r>
              <a:rPr lang="en-US" sz="1100" dirty="0">
                <a:solidFill>
                  <a:schemeClr val="tx1"/>
                </a:solidFill>
                <a:latin typeface="Trebuchet MS"/>
              </a:rPr>
              <a:t>: Depending on the context, address missing values through imputation (mean, median, mode) or by removing affected rows/columns if they are not crucial.</a:t>
            </a:r>
          </a:p>
          <a:p>
            <a:pPr marL="76200" marR="135890">
              <a:lnSpc>
                <a:spcPct val="106000"/>
              </a:lnSpc>
              <a:spcBef>
                <a:spcPts val="100"/>
              </a:spcBef>
            </a:pPr>
            <a:endParaRPr lang="en-US" dirty="0"/>
          </a:p>
          <a:p>
            <a:pPr marL="76200" marR="135890">
              <a:lnSpc>
                <a:spcPct val="106000"/>
              </a:lnSpc>
              <a:spcBef>
                <a:spcPts val="100"/>
              </a:spcBef>
            </a:pPr>
            <a:r>
              <a:rPr lang="en-US" b="1" dirty="0"/>
              <a:t>2- Data Normalization:</a:t>
            </a:r>
          </a:p>
          <a:p>
            <a:pPr marL="247650" marR="135890" indent="-171450">
              <a:lnSpc>
                <a:spcPct val="106000"/>
              </a:lnSpc>
              <a:spcBef>
                <a:spcPts val="100"/>
              </a:spcBef>
              <a:buFont typeface="Arial" panose="020B0604020202020204" pitchFamily="34" charset="0"/>
              <a:buChar char="•"/>
            </a:pPr>
            <a:r>
              <a:rPr lang="en-US" sz="1100" dirty="0">
                <a:latin typeface="Trebuchet MS"/>
              </a:rPr>
              <a:t>Normalize Data Using </a:t>
            </a:r>
            <a:r>
              <a:rPr lang="en-US" sz="1100" dirty="0" err="1">
                <a:latin typeface="Trebuchet MS"/>
              </a:rPr>
              <a:t>MinMaxScaler</a:t>
            </a:r>
            <a:r>
              <a:rPr lang="en-US" sz="1100" dirty="0">
                <a:latin typeface="Trebuchet MS"/>
              </a:rPr>
              <a:t>:</a:t>
            </a:r>
          </a:p>
          <a:p>
            <a:pPr marL="1162050" marR="135890" lvl="2" indent="-171450">
              <a:lnSpc>
                <a:spcPct val="106000"/>
              </a:lnSpc>
              <a:spcBef>
                <a:spcPts val="100"/>
              </a:spcBef>
              <a:buFont typeface="Courier New" panose="02070309020205020404" pitchFamily="49" charset="0"/>
              <a:buChar char="o"/>
            </a:pPr>
            <a:r>
              <a:rPr lang="en-US" sz="1100" b="1" dirty="0">
                <a:solidFill>
                  <a:schemeClr val="tx1"/>
                </a:solidFill>
                <a:latin typeface="Trebuchet MS"/>
              </a:rPr>
              <a:t>Concept: </a:t>
            </a:r>
            <a:r>
              <a:rPr lang="en-US" sz="1100" dirty="0">
                <a:solidFill>
                  <a:schemeClr val="tx1"/>
                </a:solidFill>
                <a:latin typeface="Trebuchet MS"/>
              </a:rPr>
              <a:t>The </a:t>
            </a:r>
            <a:r>
              <a:rPr lang="en-US" sz="1100" dirty="0" err="1">
                <a:solidFill>
                  <a:schemeClr val="tx1"/>
                </a:solidFill>
                <a:latin typeface="Trebuchet MS"/>
              </a:rPr>
              <a:t>MinMaxScaler</a:t>
            </a:r>
            <a:r>
              <a:rPr lang="en-US" sz="1100" dirty="0">
                <a:solidFill>
                  <a:schemeClr val="tx1"/>
                </a:solidFill>
                <a:latin typeface="Trebuchet MS"/>
              </a:rPr>
              <a:t> is a normalization technique that transforms features by scaling them to a fixed range, usually between 0 and 1. This is achieved by subtracting the minimum value of the feature and dividing by the range (difference between the maximum and minimum values)</a:t>
            </a:r>
          </a:p>
          <a:p>
            <a:pPr marL="247650" marR="135890" indent="-171450">
              <a:lnSpc>
                <a:spcPct val="106000"/>
              </a:lnSpc>
              <a:spcBef>
                <a:spcPts val="100"/>
              </a:spcBef>
              <a:buFont typeface="Arial" panose="020B0604020202020204" pitchFamily="34" charset="0"/>
              <a:buChar char="•"/>
            </a:pPr>
            <a:r>
              <a:rPr lang="en-US" sz="1100" dirty="0">
                <a:latin typeface="Trebuchet MS"/>
              </a:rPr>
              <a:t>Benefits:</a:t>
            </a:r>
          </a:p>
          <a:p>
            <a:pPr marL="1219200" marR="135890" lvl="2" indent="-228600">
              <a:lnSpc>
                <a:spcPct val="106000"/>
              </a:lnSpc>
              <a:spcBef>
                <a:spcPts val="100"/>
              </a:spcBef>
              <a:buFont typeface="+mj-lt"/>
              <a:buAutoNum type="arabicPeriod"/>
            </a:pPr>
            <a:r>
              <a:rPr lang="en-US" sz="1100" b="1" dirty="0">
                <a:solidFill>
                  <a:schemeClr val="tx1"/>
                </a:solidFill>
                <a:latin typeface="Trebuchet MS"/>
              </a:rPr>
              <a:t>Ensures</a:t>
            </a:r>
            <a:r>
              <a:rPr lang="en-US" sz="1100" dirty="0">
                <a:solidFill>
                  <a:schemeClr val="tx1"/>
                </a:solidFill>
                <a:latin typeface="Trebuchet MS"/>
              </a:rPr>
              <a:t> that all features contribute equally to the model's performance.</a:t>
            </a:r>
          </a:p>
          <a:p>
            <a:pPr marL="1219200" marR="135890" lvl="2" indent="-228600">
              <a:lnSpc>
                <a:spcPct val="106000"/>
              </a:lnSpc>
              <a:spcBef>
                <a:spcPts val="100"/>
              </a:spcBef>
              <a:buFont typeface="+mj-lt"/>
              <a:buAutoNum type="arabicPeriod"/>
            </a:pPr>
            <a:r>
              <a:rPr lang="en-US" sz="1100" b="1" dirty="0">
                <a:solidFill>
                  <a:schemeClr val="tx1"/>
                </a:solidFill>
                <a:latin typeface="Trebuchet MS"/>
              </a:rPr>
              <a:t>Facilitates</a:t>
            </a:r>
            <a:r>
              <a:rPr lang="en-US" sz="1100" dirty="0">
                <a:solidFill>
                  <a:schemeClr val="tx1"/>
                </a:solidFill>
                <a:latin typeface="Trebuchet MS"/>
              </a:rPr>
              <a:t> faster convergence of optimization algorithms.</a:t>
            </a:r>
          </a:p>
          <a:p>
            <a:pPr marL="1219200" marR="135890" lvl="2" indent="-228600">
              <a:lnSpc>
                <a:spcPct val="106000"/>
              </a:lnSpc>
              <a:spcBef>
                <a:spcPts val="100"/>
              </a:spcBef>
              <a:buFont typeface="+mj-lt"/>
              <a:buAutoNum type="arabicPeriod"/>
            </a:pPr>
            <a:r>
              <a:rPr lang="en-US" sz="1100" b="1" dirty="0">
                <a:solidFill>
                  <a:schemeClr val="tx1"/>
                </a:solidFill>
                <a:latin typeface="Trebuchet MS"/>
              </a:rPr>
              <a:t>Helps</a:t>
            </a:r>
            <a:r>
              <a:rPr lang="en-US" sz="1100" dirty="0">
                <a:solidFill>
                  <a:schemeClr val="tx1"/>
                </a:solidFill>
                <a:latin typeface="Trebuchet MS"/>
              </a:rPr>
              <a:t> in improving the overall performance of machine learning models by making data comparable.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9093581" y="5578755"/>
            <a:ext cx="957580" cy="1028487"/>
          </a:xfrm>
          <a:prstGeom prst="rect">
            <a:avLst/>
          </a:prstGeom>
        </p:spPr>
        <p:txBody>
          <a:bodyPr vert="horz" wrap="square" lIns="0" tIns="12700" rIns="0" bIns="0" rtlCol="0">
            <a:spAutoFit/>
          </a:bodyPr>
          <a:lstStyle/>
          <a:p>
            <a:pPr marL="12700">
              <a:lnSpc>
                <a:spcPct val="100000"/>
              </a:lnSpc>
              <a:spcBef>
                <a:spcPts val="100"/>
              </a:spcBef>
            </a:pPr>
            <a:r>
              <a:rPr lang="en-US" sz="6600" spc="-25" dirty="0">
                <a:solidFill>
                  <a:srgbClr val="C7C8CA"/>
                </a:solidFill>
                <a:latin typeface="Tahoma"/>
                <a:cs typeface="Tahoma"/>
              </a:rPr>
              <a:t>16</a:t>
            </a:r>
            <a:endParaRPr lang="en-US" sz="6600" spc="-25" dirty="0">
              <a:latin typeface="Tahoma"/>
              <a:cs typeface="Tahoma"/>
            </a:endParaRPr>
          </a:p>
        </p:txBody>
      </p:sp>
      <p:grpSp>
        <p:nvGrpSpPr>
          <p:cNvPr id="4" name="object 4"/>
          <p:cNvGrpSpPr/>
          <p:nvPr/>
        </p:nvGrpSpPr>
        <p:grpSpPr>
          <a:xfrm>
            <a:off x="0" y="12"/>
            <a:ext cx="5424805" cy="7560309"/>
            <a:chOff x="0" y="12"/>
            <a:chExt cx="5424805" cy="7560309"/>
          </a:xfrm>
          <a:solidFill>
            <a:srgbClr val="094780"/>
          </a:solidFill>
        </p:grpSpPr>
        <p:pic>
          <p:nvPicPr>
            <p:cNvPr id="5" name="object 5"/>
            <p:cNvPicPr/>
            <p:nvPr/>
          </p:nvPicPr>
          <p:blipFill>
            <a:blip r:embed="rId2" cstate="print"/>
            <a:stretch>
              <a:fillRect/>
            </a:stretch>
          </p:blipFill>
          <p:spPr>
            <a:xfrm>
              <a:off x="0" y="12"/>
              <a:ext cx="760310" cy="7559992"/>
            </a:xfrm>
            <a:prstGeom prst="rect">
              <a:avLst/>
            </a:prstGeom>
            <a:grpFill/>
          </p:spPr>
        </p:pic>
        <p:sp>
          <p:nvSpPr>
            <p:cNvPr id="6" name="object 6"/>
            <p:cNvSpPr/>
            <p:nvPr/>
          </p:nvSpPr>
          <p:spPr>
            <a:xfrm>
              <a:off x="0" y="12"/>
              <a:ext cx="5424805" cy="7560309"/>
            </a:xfrm>
            <a:custGeom>
              <a:avLst/>
              <a:gdLst/>
              <a:ahLst/>
              <a:cxnLst/>
              <a:rect l="l" t="t" r="r" b="b"/>
              <a:pathLst>
                <a:path w="5424805" h="7560309">
                  <a:moveTo>
                    <a:pt x="1549400" y="0"/>
                  </a:moveTo>
                  <a:lnTo>
                    <a:pt x="0" y="0"/>
                  </a:lnTo>
                  <a:lnTo>
                    <a:pt x="0" y="7559992"/>
                  </a:lnTo>
                  <a:lnTo>
                    <a:pt x="1739861" y="7559992"/>
                  </a:lnTo>
                  <a:lnTo>
                    <a:pt x="5424690" y="3875163"/>
                  </a:lnTo>
                  <a:lnTo>
                    <a:pt x="1549400" y="0"/>
                  </a:lnTo>
                  <a:close/>
                </a:path>
              </a:pathLst>
            </a:custGeom>
            <a:grpFill/>
          </p:spPr>
          <p:txBody>
            <a:bodyPr wrap="square" lIns="0" tIns="0" rIns="0" bIns="0" rtlCol="0"/>
            <a:lstStyle/>
            <a:p>
              <a:endParaRPr/>
            </a:p>
          </p:txBody>
        </p:sp>
      </p:grpSp>
      <p:sp>
        <p:nvSpPr>
          <p:cNvPr id="7" name="object 7"/>
          <p:cNvSpPr txBox="1">
            <a:spLocks noGrp="1"/>
          </p:cNvSpPr>
          <p:nvPr>
            <p:ph type="title"/>
          </p:nvPr>
        </p:nvSpPr>
        <p:spPr>
          <a:xfrm>
            <a:off x="5713945" y="198432"/>
            <a:ext cx="1539875" cy="665480"/>
          </a:xfrm>
          <a:prstGeom prst="rect">
            <a:avLst/>
          </a:prstGeom>
        </p:spPr>
        <p:txBody>
          <a:bodyPr vert="horz" wrap="square" lIns="0" tIns="12700" rIns="0" bIns="0" rtlCol="0">
            <a:spAutoFit/>
          </a:bodyPr>
          <a:lstStyle/>
          <a:p>
            <a:pPr marL="12700">
              <a:lnSpc>
                <a:spcPct val="100000"/>
              </a:lnSpc>
              <a:spcBef>
                <a:spcPts val="100"/>
              </a:spcBef>
            </a:pPr>
            <a:r>
              <a:rPr sz="4200" b="0" spc="-10" dirty="0">
                <a:latin typeface="Tahoma"/>
                <a:cs typeface="Tahoma"/>
              </a:rPr>
              <a:t>TABLE</a:t>
            </a:r>
            <a:endParaRPr sz="4200" dirty="0">
              <a:latin typeface="Tahoma"/>
              <a:cs typeface="Tahoma"/>
            </a:endParaRPr>
          </a:p>
        </p:txBody>
      </p:sp>
      <p:sp>
        <p:nvSpPr>
          <p:cNvPr id="8" name="object 8"/>
          <p:cNvSpPr txBox="1"/>
          <p:nvPr/>
        </p:nvSpPr>
        <p:spPr>
          <a:xfrm>
            <a:off x="5713945" y="760482"/>
            <a:ext cx="3498850" cy="665480"/>
          </a:xfrm>
          <a:prstGeom prst="rect">
            <a:avLst/>
          </a:prstGeom>
        </p:spPr>
        <p:txBody>
          <a:bodyPr vert="horz" wrap="square" lIns="0" tIns="12700" rIns="0" bIns="0" rtlCol="0">
            <a:spAutoFit/>
          </a:bodyPr>
          <a:lstStyle/>
          <a:p>
            <a:pPr marL="12700">
              <a:lnSpc>
                <a:spcPct val="100000"/>
              </a:lnSpc>
              <a:spcBef>
                <a:spcPts val="100"/>
              </a:spcBef>
            </a:pPr>
            <a:r>
              <a:rPr sz="4200" spc="140" dirty="0">
                <a:solidFill>
                  <a:schemeClr val="tx1"/>
                </a:solidFill>
                <a:latin typeface="Tahoma"/>
                <a:cs typeface="Tahoma"/>
              </a:rPr>
              <a:t>OF</a:t>
            </a:r>
            <a:r>
              <a:rPr sz="4200" spc="-400" dirty="0">
                <a:solidFill>
                  <a:schemeClr val="tx1"/>
                </a:solidFill>
                <a:latin typeface="Tahoma"/>
                <a:cs typeface="Tahoma"/>
              </a:rPr>
              <a:t> </a:t>
            </a:r>
            <a:r>
              <a:rPr sz="4200" spc="-10" dirty="0">
                <a:solidFill>
                  <a:schemeClr val="tx1"/>
                </a:solidFill>
                <a:latin typeface="Tahoma"/>
                <a:cs typeface="Tahoma"/>
              </a:rPr>
              <a:t>CONTENTS</a:t>
            </a:r>
            <a:endParaRPr sz="4200" dirty="0">
              <a:solidFill>
                <a:schemeClr val="tx1"/>
              </a:solidFill>
              <a:latin typeface="Tahoma"/>
              <a:cs typeface="Tahoma"/>
            </a:endParaRPr>
          </a:p>
        </p:txBody>
      </p:sp>
      <p:sp>
        <p:nvSpPr>
          <p:cNvPr id="9" name="object 9"/>
          <p:cNvSpPr txBox="1"/>
          <p:nvPr/>
        </p:nvSpPr>
        <p:spPr>
          <a:xfrm>
            <a:off x="5707595" y="1856753"/>
            <a:ext cx="2820670" cy="531495"/>
          </a:xfrm>
          <a:prstGeom prst="rect">
            <a:avLst/>
          </a:prstGeom>
        </p:spPr>
        <p:txBody>
          <a:bodyPr vert="horz" wrap="square" lIns="0" tIns="17145" rIns="0" bIns="0" rtlCol="0">
            <a:spAutoFit/>
          </a:bodyPr>
          <a:lstStyle/>
          <a:p>
            <a:pPr marL="12700">
              <a:lnSpc>
                <a:spcPts val="1970"/>
              </a:lnSpc>
              <a:spcBef>
                <a:spcPts val="135"/>
              </a:spcBef>
            </a:pPr>
            <a:r>
              <a:rPr lang="en-US" sz="1700" dirty="0">
                <a:solidFill>
                  <a:schemeClr val="tx1"/>
                </a:solidFill>
                <a:latin typeface="Tahoma"/>
                <a:cs typeface="Tahoma"/>
              </a:rPr>
              <a:t>Project Management with Trello</a:t>
            </a:r>
          </a:p>
        </p:txBody>
      </p:sp>
      <p:sp>
        <p:nvSpPr>
          <p:cNvPr id="10" name="object 10"/>
          <p:cNvSpPr txBox="1"/>
          <p:nvPr/>
        </p:nvSpPr>
        <p:spPr>
          <a:xfrm>
            <a:off x="9277267" y="1766159"/>
            <a:ext cx="590207" cy="1028487"/>
          </a:xfrm>
          <a:prstGeom prst="rect">
            <a:avLst/>
          </a:prstGeom>
        </p:spPr>
        <p:txBody>
          <a:bodyPr vert="horz" wrap="square" lIns="0" tIns="12700" rIns="0" bIns="0" rtlCol="0">
            <a:spAutoFit/>
          </a:bodyPr>
          <a:lstStyle/>
          <a:p>
            <a:pPr marL="12700">
              <a:lnSpc>
                <a:spcPct val="100000"/>
              </a:lnSpc>
              <a:spcBef>
                <a:spcPts val="100"/>
              </a:spcBef>
            </a:pPr>
            <a:r>
              <a:rPr lang="en-US" sz="6600" spc="-25" dirty="0">
                <a:solidFill>
                  <a:srgbClr val="C7C8CA"/>
                </a:solidFill>
                <a:latin typeface="Tahoma"/>
                <a:cs typeface="Tahoma"/>
              </a:rPr>
              <a:t>6</a:t>
            </a:r>
            <a:endParaRPr sz="6600" spc="-25" dirty="0">
              <a:solidFill>
                <a:srgbClr val="C7C8CA"/>
              </a:solidFill>
              <a:latin typeface="Tahoma"/>
              <a:cs typeface="Tahoma"/>
            </a:endParaRPr>
          </a:p>
        </p:txBody>
      </p:sp>
      <p:sp>
        <p:nvSpPr>
          <p:cNvPr id="11" name="object 11"/>
          <p:cNvSpPr txBox="1"/>
          <p:nvPr/>
        </p:nvSpPr>
        <p:spPr>
          <a:xfrm>
            <a:off x="5713945" y="1452705"/>
            <a:ext cx="1384935" cy="307777"/>
          </a:xfrm>
          <a:prstGeom prst="rect">
            <a:avLst/>
          </a:prstGeom>
          <a:solidFill>
            <a:srgbClr val="A0A7D8"/>
          </a:solidFill>
        </p:spPr>
        <p:txBody>
          <a:bodyPr vert="horz" wrap="square" lIns="0" tIns="0" rIns="0" bIns="0" rtlCol="0">
            <a:spAutoFit/>
          </a:bodyPr>
          <a:lstStyle/>
          <a:p>
            <a:pPr marL="132080">
              <a:lnSpc>
                <a:spcPts val="2425"/>
              </a:lnSpc>
            </a:pPr>
            <a:r>
              <a:rPr sz="2250" b="1" spc="-170">
                <a:solidFill>
                  <a:srgbClr val="FFFFFF"/>
                </a:solidFill>
                <a:latin typeface="Arial" panose="020B0604020202020204" pitchFamily="34" charset="0"/>
                <a:cs typeface="Arial" panose="020B0604020202020204" pitchFamily="34" charset="0"/>
              </a:rPr>
              <a:t>Section</a:t>
            </a:r>
            <a:r>
              <a:rPr lang="en-US" sz="2250" b="1" spc="-95">
                <a:solidFill>
                  <a:srgbClr val="FFFFFF"/>
                </a:solidFill>
                <a:latin typeface="Arial" panose="020B0604020202020204" pitchFamily="34" charset="0"/>
                <a:cs typeface="Arial" panose="020B0604020202020204" pitchFamily="34" charset="0"/>
              </a:rPr>
              <a:t> </a:t>
            </a:r>
            <a:r>
              <a:rPr lang="en-US" sz="2250" b="1" spc="-465">
                <a:solidFill>
                  <a:srgbClr val="FFFFFF"/>
                </a:solidFill>
                <a:latin typeface="Arial" panose="020B0604020202020204" pitchFamily="34" charset="0"/>
                <a:cs typeface="Arial" panose="020B0604020202020204" pitchFamily="34" charset="0"/>
              </a:rPr>
              <a:t>I</a:t>
            </a:r>
            <a:endParaRPr sz="2250">
              <a:latin typeface="Arial" panose="020B0604020202020204" pitchFamily="34" charset="0"/>
              <a:cs typeface="Arial" panose="020B0604020202020204" pitchFamily="34" charset="0"/>
            </a:endParaRPr>
          </a:p>
        </p:txBody>
      </p:sp>
      <p:sp>
        <p:nvSpPr>
          <p:cNvPr id="12" name="object 12"/>
          <p:cNvSpPr/>
          <p:nvPr/>
        </p:nvSpPr>
        <p:spPr>
          <a:xfrm>
            <a:off x="5722950" y="1760482"/>
            <a:ext cx="4239895" cy="0"/>
          </a:xfrm>
          <a:custGeom>
            <a:avLst/>
            <a:gdLst/>
            <a:ahLst/>
            <a:cxnLst/>
            <a:rect l="l" t="t" r="r" b="b"/>
            <a:pathLst>
              <a:path w="4239895">
                <a:moveTo>
                  <a:pt x="0" y="0"/>
                </a:moveTo>
                <a:lnTo>
                  <a:pt x="4239717" y="0"/>
                </a:lnTo>
              </a:path>
            </a:pathLst>
          </a:custGeom>
          <a:ln w="12700">
            <a:solidFill>
              <a:srgbClr val="094780"/>
            </a:solidFill>
          </a:ln>
        </p:spPr>
        <p:txBody>
          <a:bodyPr wrap="square" lIns="0" tIns="0" rIns="0" bIns="0" rtlCol="0"/>
          <a:lstStyle/>
          <a:p>
            <a:endParaRPr/>
          </a:p>
        </p:txBody>
      </p:sp>
      <p:sp>
        <p:nvSpPr>
          <p:cNvPr id="13" name="object 13"/>
          <p:cNvSpPr txBox="1"/>
          <p:nvPr/>
        </p:nvSpPr>
        <p:spPr>
          <a:xfrm>
            <a:off x="5707595" y="2927717"/>
            <a:ext cx="2820670" cy="527709"/>
          </a:xfrm>
          <a:prstGeom prst="rect">
            <a:avLst/>
          </a:prstGeom>
        </p:spPr>
        <p:txBody>
          <a:bodyPr vert="horz" wrap="square" lIns="0" tIns="40005" rIns="0" bIns="0" rtlCol="0">
            <a:spAutoFit/>
          </a:bodyPr>
          <a:lstStyle/>
          <a:p>
            <a:pPr marL="12700" marR="5080">
              <a:lnSpc>
                <a:spcPts val="1900"/>
              </a:lnSpc>
              <a:spcBef>
                <a:spcPts val="315"/>
              </a:spcBef>
            </a:pPr>
            <a:r>
              <a:rPr lang="en-US" sz="1700" spc="85" dirty="0">
                <a:solidFill>
                  <a:schemeClr val="tx1"/>
                </a:solidFill>
                <a:latin typeface="Tahoma"/>
                <a:cs typeface="Tahoma"/>
              </a:rPr>
              <a:t>Python Synergy Dataset Extracting and cleaning. </a:t>
            </a:r>
            <a:endParaRPr sz="1700" dirty="0">
              <a:solidFill>
                <a:schemeClr val="tx1"/>
              </a:solidFill>
              <a:latin typeface="Tahoma"/>
              <a:cs typeface="Tahoma"/>
            </a:endParaRPr>
          </a:p>
        </p:txBody>
      </p:sp>
      <p:sp>
        <p:nvSpPr>
          <p:cNvPr id="14" name="object 14"/>
          <p:cNvSpPr txBox="1"/>
          <p:nvPr/>
        </p:nvSpPr>
        <p:spPr>
          <a:xfrm>
            <a:off x="9305670" y="2955912"/>
            <a:ext cx="533400" cy="1031240"/>
          </a:xfrm>
          <a:prstGeom prst="rect">
            <a:avLst/>
          </a:prstGeom>
        </p:spPr>
        <p:txBody>
          <a:bodyPr vert="horz" wrap="square" lIns="0" tIns="12700" rIns="0" bIns="0" rtlCol="0">
            <a:spAutoFit/>
          </a:bodyPr>
          <a:lstStyle/>
          <a:p>
            <a:pPr marL="12700">
              <a:lnSpc>
                <a:spcPct val="100000"/>
              </a:lnSpc>
              <a:spcBef>
                <a:spcPts val="100"/>
              </a:spcBef>
            </a:pPr>
            <a:r>
              <a:rPr lang="en-US" sz="6600" spc="-25" dirty="0">
                <a:solidFill>
                  <a:srgbClr val="C7C8CA"/>
                </a:solidFill>
                <a:latin typeface="Tahoma"/>
                <a:cs typeface="Tahoma"/>
              </a:rPr>
              <a:t>8</a:t>
            </a:r>
            <a:endParaRPr sz="6600" dirty="0">
              <a:latin typeface="Tahoma"/>
              <a:cs typeface="Tahoma"/>
            </a:endParaRPr>
          </a:p>
        </p:txBody>
      </p:sp>
      <p:sp>
        <p:nvSpPr>
          <p:cNvPr id="15" name="object 15"/>
          <p:cNvSpPr txBox="1"/>
          <p:nvPr/>
        </p:nvSpPr>
        <p:spPr>
          <a:xfrm>
            <a:off x="5722950" y="2518207"/>
            <a:ext cx="1384935" cy="307777"/>
          </a:xfrm>
          <a:prstGeom prst="rect">
            <a:avLst/>
          </a:prstGeom>
          <a:solidFill>
            <a:srgbClr val="A0A7D8"/>
          </a:solidFill>
        </p:spPr>
        <p:txBody>
          <a:bodyPr vert="horz" wrap="square" lIns="0" tIns="0" rIns="0" bIns="0" rtlCol="0">
            <a:spAutoFit/>
          </a:bodyPr>
          <a:lstStyle/>
          <a:p>
            <a:pPr marL="132080">
              <a:lnSpc>
                <a:spcPts val="2425"/>
              </a:lnSpc>
            </a:pPr>
            <a:r>
              <a:rPr sz="2250" b="1" spc="-170" dirty="0">
                <a:solidFill>
                  <a:srgbClr val="FFFFFF"/>
                </a:solidFill>
                <a:latin typeface="Arial" panose="020B0604020202020204" pitchFamily="34" charset="0"/>
                <a:cs typeface="Arial" panose="020B0604020202020204" pitchFamily="34" charset="0"/>
              </a:rPr>
              <a:t>Section II</a:t>
            </a:r>
          </a:p>
        </p:txBody>
      </p:sp>
      <p:sp>
        <p:nvSpPr>
          <p:cNvPr id="16" name="object 16"/>
          <p:cNvSpPr/>
          <p:nvPr/>
        </p:nvSpPr>
        <p:spPr>
          <a:xfrm>
            <a:off x="5735650" y="2825984"/>
            <a:ext cx="4239895" cy="0"/>
          </a:xfrm>
          <a:custGeom>
            <a:avLst/>
            <a:gdLst/>
            <a:ahLst/>
            <a:cxnLst/>
            <a:rect l="l" t="t" r="r" b="b"/>
            <a:pathLst>
              <a:path w="4239895">
                <a:moveTo>
                  <a:pt x="0" y="0"/>
                </a:moveTo>
                <a:lnTo>
                  <a:pt x="4239717" y="0"/>
                </a:lnTo>
              </a:path>
            </a:pathLst>
          </a:custGeom>
          <a:ln w="12700">
            <a:solidFill>
              <a:srgbClr val="094780"/>
            </a:solidFill>
          </a:ln>
        </p:spPr>
        <p:txBody>
          <a:bodyPr wrap="square" lIns="0" tIns="0" rIns="0" bIns="0" rtlCol="0"/>
          <a:lstStyle/>
          <a:p>
            <a:endParaRPr/>
          </a:p>
        </p:txBody>
      </p:sp>
      <p:sp>
        <p:nvSpPr>
          <p:cNvPr id="17" name="object 17"/>
          <p:cNvSpPr txBox="1"/>
          <p:nvPr/>
        </p:nvSpPr>
        <p:spPr>
          <a:xfrm>
            <a:off x="5707595" y="5569851"/>
            <a:ext cx="3059786" cy="809837"/>
          </a:xfrm>
          <a:prstGeom prst="rect">
            <a:avLst/>
          </a:prstGeom>
        </p:spPr>
        <p:txBody>
          <a:bodyPr vert="horz" wrap="square" lIns="0" tIns="40005" rIns="0" bIns="0" rtlCol="0">
            <a:spAutoFit/>
          </a:bodyPr>
          <a:lstStyle/>
          <a:p>
            <a:pPr marL="12700" marR="5080">
              <a:lnSpc>
                <a:spcPts val="1900"/>
              </a:lnSpc>
              <a:spcBef>
                <a:spcPts val="315"/>
              </a:spcBef>
            </a:pPr>
            <a:r>
              <a:rPr lang="en-US" sz="1700" dirty="0">
                <a:solidFill>
                  <a:schemeClr val="tx1"/>
                </a:solidFill>
                <a:latin typeface="Tahoma"/>
                <a:cs typeface="Tahoma"/>
              </a:rPr>
              <a:t>Stock Price Prediction</a:t>
            </a:r>
          </a:p>
          <a:p>
            <a:pPr marL="12700" marR="5080">
              <a:lnSpc>
                <a:spcPts val="1900"/>
              </a:lnSpc>
              <a:spcBef>
                <a:spcPts val="315"/>
              </a:spcBef>
            </a:pPr>
            <a:r>
              <a:rPr lang="en-US" sz="1700" dirty="0">
                <a:solidFill>
                  <a:schemeClr val="tx1"/>
                </a:solidFill>
                <a:latin typeface="Tahoma"/>
                <a:cs typeface="Tahoma"/>
              </a:rPr>
              <a:t>Using Decision Tree, Random Forest Regressor, and LSTM.</a:t>
            </a:r>
          </a:p>
        </p:txBody>
      </p:sp>
      <p:sp>
        <p:nvSpPr>
          <p:cNvPr id="18" name="object 18"/>
          <p:cNvSpPr txBox="1"/>
          <p:nvPr/>
        </p:nvSpPr>
        <p:spPr>
          <a:xfrm>
            <a:off x="5713945" y="5160866"/>
            <a:ext cx="1384935" cy="307777"/>
          </a:xfrm>
          <a:prstGeom prst="rect">
            <a:avLst/>
          </a:prstGeom>
          <a:solidFill>
            <a:srgbClr val="A0A7D8"/>
          </a:solidFill>
        </p:spPr>
        <p:txBody>
          <a:bodyPr vert="horz" wrap="square" lIns="0" tIns="0" rIns="0" bIns="0" rtlCol="0">
            <a:spAutoFit/>
          </a:bodyPr>
          <a:lstStyle/>
          <a:p>
            <a:pPr marL="132080">
              <a:lnSpc>
                <a:spcPts val="2425"/>
              </a:lnSpc>
            </a:pPr>
            <a:r>
              <a:rPr sz="2250" b="1" spc="-170" dirty="0">
                <a:solidFill>
                  <a:srgbClr val="FFFFFF"/>
                </a:solidFill>
                <a:latin typeface="Arial" panose="020B0604020202020204" pitchFamily="34" charset="0"/>
                <a:cs typeface="Arial" panose="020B0604020202020204" pitchFamily="34" charset="0"/>
              </a:rPr>
              <a:t>Section III</a:t>
            </a:r>
            <a:r>
              <a:rPr lang="en-US" sz="2250" b="1" spc="-170" dirty="0">
                <a:solidFill>
                  <a:srgbClr val="FFFFFF"/>
                </a:solidFill>
                <a:latin typeface="Arial" panose="020B0604020202020204" pitchFamily="34" charset="0"/>
                <a:cs typeface="Arial" panose="020B0604020202020204" pitchFamily="34" charset="0"/>
              </a:rPr>
              <a:t>I</a:t>
            </a:r>
            <a:endParaRPr sz="2250" b="1" spc="-170" dirty="0">
              <a:solidFill>
                <a:srgbClr val="FFFFFF"/>
              </a:solidFill>
              <a:latin typeface="Arial" panose="020B0604020202020204" pitchFamily="34" charset="0"/>
              <a:cs typeface="Arial" panose="020B0604020202020204" pitchFamily="34" charset="0"/>
            </a:endParaRPr>
          </a:p>
        </p:txBody>
      </p:sp>
      <p:sp>
        <p:nvSpPr>
          <p:cNvPr id="19" name="object 19"/>
          <p:cNvSpPr/>
          <p:nvPr/>
        </p:nvSpPr>
        <p:spPr>
          <a:xfrm>
            <a:off x="5735650" y="5468643"/>
            <a:ext cx="4239895" cy="0"/>
          </a:xfrm>
          <a:custGeom>
            <a:avLst/>
            <a:gdLst/>
            <a:ahLst/>
            <a:cxnLst/>
            <a:rect l="l" t="t" r="r" b="b"/>
            <a:pathLst>
              <a:path w="4239895">
                <a:moveTo>
                  <a:pt x="0" y="0"/>
                </a:moveTo>
                <a:lnTo>
                  <a:pt x="4239717" y="0"/>
                </a:lnTo>
              </a:path>
            </a:pathLst>
          </a:custGeom>
          <a:ln w="12700">
            <a:solidFill>
              <a:srgbClr val="094780"/>
            </a:solidFill>
          </a:ln>
        </p:spPr>
        <p:txBody>
          <a:bodyPr wrap="square" lIns="0" tIns="0" rIns="0" bIns="0" rtlCol="0"/>
          <a:lstStyle/>
          <a:p>
            <a:endParaRPr/>
          </a:p>
        </p:txBody>
      </p:sp>
      <p:sp>
        <p:nvSpPr>
          <p:cNvPr id="20" name="object 18">
            <a:extLst>
              <a:ext uri="{FF2B5EF4-FFF2-40B4-BE49-F238E27FC236}">
                <a16:creationId xmlns:a16="http://schemas.microsoft.com/office/drawing/2014/main" id="{DA104C8B-E3D0-E48B-F5AA-7B8C9885EA46}"/>
              </a:ext>
            </a:extLst>
          </p:cNvPr>
          <p:cNvSpPr txBox="1"/>
          <p:nvPr/>
        </p:nvSpPr>
        <p:spPr>
          <a:xfrm>
            <a:off x="5707595" y="3793196"/>
            <a:ext cx="1384935" cy="307777"/>
          </a:xfrm>
          <a:prstGeom prst="rect">
            <a:avLst/>
          </a:prstGeom>
          <a:solidFill>
            <a:srgbClr val="A0A7D8"/>
          </a:solidFill>
        </p:spPr>
        <p:txBody>
          <a:bodyPr vert="horz" wrap="square" lIns="0" tIns="0" rIns="0" bIns="0" rtlCol="0">
            <a:spAutoFit/>
          </a:bodyPr>
          <a:lstStyle/>
          <a:p>
            <a:pPr marL="132080">
              <a:lnSpc>
                <a:spcPts val="2425"/>
              </a:lnSpc>
            </a:pPr>
            <a:r>
              <a:rPr sz="2250" b="1" spc="-170" dirty="0">
                <a:solidFill>
                  <a:srgbClr val="FFFFFF"/>
                </a:solidFill>
                <a:latin typeface="Arial" panose="020B0604020202020204" pitchFamily="34" charset="0"/>
                <a:cs typeface="Arial" panose="020B0604020202020204" pitchFamily="34" charset="0"/>
              </a:rPr>
              <a:t>Section III</a:t>
            </a:r>
            <a:r>
              <a:rPr lang="en-US" sz="2250" b="1" spc="-170" dirty="0">
                <a:solidFill>
                  <a:srgbClr val="FFFFFF"/>
                </a:solidFill>
                <a:latin typeface="Arial" panose="020B0604020202020204" pitchFamily="34" charset="0"/>
                <a:cs typeface="Arial" panose="020B0604020202020204" pitchFamily="34" charset="0"/>
              </a:rPr>
              <a:t>I</a:t>
            </a:r>
            <a:endParaRPr sz="2250" b="1" spc="-170" dirty="0">
              <a:solidFill>
                <a:srgbClr val="FFFFFF"/>
              </a:solidFill>
              <a:latin typeface="Arial" panose="020B0604020202020204" pitchFamily="34" charset="0"/>
              <a:cs typeface="Arial" panose="020B0604020202020204" pitchFamily="34" charset="0"/>
            </a:endParaRPr>
          </a:p>
        </p:txBody>
      </p:sp>
      <p:sp>
        <p:nvSpPr>
          <p:cNvPr id="21" name="object 19">
            <a:extLst>
              <a:ext uri="{FF2B5EF4-FFF2-40B4-BE49-F238E27FC236}">
                <a16:creationId xmlns:a16="http://schemas.microsoft.com/office/drawing/2014/main" id="{388BEFBB-EDB6-8112-BD6D-A355F4E8C182}"/>
              </a:ext>
            </a:extLst>
          </p:cNvPr>
          <p:cNvSpPr/>
          <p:nvPr/>
        </p:nvSpPr>
        <p:spPr>
          <a:xfrm>
            <a:off x="5735650" y="4100973"/>
            <a:ext cx="4239895" cy="0"/>
          </a:xfrm>
          <a:custGeom>
            <a:avLst/>
            <a:gdLst/>
            <a:ahLst/>
            <a:cxnLst/>
            <a:rect l="l" t="t" r="r" b="b"/>
            <a:pathLst>
              <a:path w="4239895">
                <a:moveTo>
                  <a:pt x="0" y="0"/>
                </a:moveTo>
                <a:lnTo>
                  <a:pt x="4239717" y="0"/>
                </a:lnTo>
              </a:path>
            </a:pathLst>
          </a:custGeom>
          <a:ln w="12700">
            <a:solidFill>
              <a:srgbClr val="094780"/>
            </a:solidFill>
          </a:ln>
        </p:spPr>
        <p:txBody>
          <a:bodyPr wrap="square" lIns="0" tIns="0" rIns="0" bIns="0" rtlCol="0"/>
          <a:lstStyle/>
          <a:p>
            <a:endParaRPr/>
          </a:p>
        </p:txBody>
      </p:sp>
      <p:sp>
        <p:nvSpPr>
          <p:cNvPr id="22" name="object 17">
            <a:extLst>
              <a:ext uri="{FF2B5EF4-FFF2-40B4-BE49-F238E27FC236}">
                <a16:creationId xmlns:a16="http://schemas.microsoft.com/office/drawing/2014/main" id="{C374CC05-5DE4-3AD5-13DD-8BDA4FBB2ECD}"/>
              </a:ext>
            </a:extLst>
          </p:cNvPr>
          <p:cNvSpPr txBox="1"/>
          <p:nvPr/>
        </p:nvSpPr>
        <p:spPr>
          <a:xfrm>
            <a:off x="5707595" y="4206495"/>
            <a:ext cx="3059786" cy="527709"/>
          </a:xfrm>
          <a:prstGeom prst="rect">
            <a:avLst/>
          </a:prstGeom>
        </p:spPr>
        <p:txBody>
          <a:bodyPr vert="horz" wrap="square" lIns="0" tIns="40005" rIns="0" bIns="0" rtlCol="0">
            <a:spAutoFit/>
          </a:bodyPr>
          <a:lstStyle/>
          <a:p>
            <a:pPr marL="12700" marR="5080">
              <a:lnSpc>
                <a:spcPts val="1900"/>
              </a:lnSpc>
              <a:spcBef>
                <a:spcPts val="315"/>
              </a:spcBef>
            </a:pPr>
            <a:r>
              <a:rPr lang="en-US" sz="1700" spc="85" dirty="0">
                <a:solidFill>
                  <a:schemeClr val="tx1"/>
                </a:solidFill>
                <a:latin typeface="Tahoma"/>
                <a:cs typeface="Tahoma"/>
              </a:rPr>
              <a:t>Power BI</a:t>
            </a:r>
            <a:r>
              <a:rPr lang="ar-EG" sz="1700" spc="85" dirty="0">
                <a:solidFill>
                  <a:schemeClr val="tx1"/>
                </a:solidFill>
                <a:latin typeface="Tahoma"/>
                <a:cs typeface="Tahoma"/>
              </a:rPr>
              <a:t> </a:t>
            </a:r>
            <a:r>
              <a:rPr lang="en-US" sz="1700" spc="85" dirty="0">
                <a:solidFill>
                  <a:schemeClr val="tx1"/>
                </a:solidFill>
                <a:latin typeface="Tahoma"/>
                <a:cs typeface="Tahoma"/>
              </a:rPr>
              <a:t>Synergy for Fundamental Stock Analysis</a:t>
            </a:r>
            <a:endParaRPr lang="en-US" sz="1700" dirty="0">
              <a:solidFill>
                <a:schemeClr val="tx1"/>
              </a:solidFill>
              <a:latin typeface="Tahoma"/>
              <a:cs typeface="Tahoma"/>
            </a:endParaRPr>
          </a:p>
        </p:txBody>
      </p:sp>
      <p:sp>
        <p:nvSpPr>
          <p:cNvPr id="23" name="object 14">
            <a:extLst>
              <a:ext uri="{FF2B5EF4-FFF2-40B4-BE49-F238E27FC236}">
                <a16:creationId xmlns:a16="http://schemas.microsoft.com/office/drawing/2014/main" id="{F56DC8CC-1193-2C2E-A314-7D64CC4C2E9B}"/>
              </a:ext>
            </a:extLst>
          </p:cNvPr>
          <p:cNvSpPr txBox="1"/>
          <p:nvPr/>
        </p:nvSpPr>
        <p:spPr>
          <a:xfrm>
            <a:off x="9093581" y="4344722"/>
            <a:ext cx="957580" cy="1031240"/>
          </a:xfrm>
          <a:prstGeom prst="rect">
            <a:avLst/>
          </a:prstGeom>
        </p:spPr>
        <p:txBody>
          <a:bodyPr vert="horz" wrap="square" lIns="0" tIns="12700" rIns="0" bIns="0" rtlCol="0">
            <a:spAutoFit/>
          </a:bodyPr>
          <a:lstStyle/>
          <a:p>
            <a:pPr marL="12700">
              <a:lnSpc>
                <a:spcPct val="100000"/>
              </a:lnSpc>
              <a:spcBef>
                <a:spcPts val="100"/>
              </a:spcBef>
            </a:pPr>
            <a:r>
              <a:rPr lang="en-US" sz="6600" spc="-25" dirty="0">
                <a:solidFill>
                  <a:srgbClr val="C7C8CA"/>
                </a:solidFill>
                <a:latin typeface="Tahoma"/>
                <a:cs typeface="Tahoma"/>
              </a:rPr>
              <a:t>11</a:t>
            </a:r>
            <a:endParaRPr sz="6600" dirty="0">
              <a:latin typeface="Tahoma"/>
              <a:cs typeface="Tahom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350"/>
            <a:ext cx="5260340" cy="7553959"/>
          </a:xfrm>
          <a:custGeom>
            <a:avLst/>
            <a:gdLst/>
            <a:ahLst/>
            <a:cxnLst/>
            <a:rect l="l" t="t" r="r" b="b"/>
            <a:pathLst>
              <a:path w="5260340" h="7553959">
                <a:moveTo>
                  <a:pt x="5259857" y="0"/>
                </a:moveTo>
                <a:lnTo>
                  <a:pt x="0" y="0"/>
                </a:lnTo>
                <a:lnTo>
                  <a:pt x="0" y="7553655"/>
                </a:lnTo>
                <a:lnTo>
                  <a:pt x="5259857" y="7553655"/>
                </a:lnTo>
                <a:lnTo>
                  <a:pt x="5259857" y="0"/>
                </a:lnTo>
                <a:close/>
              </a:path>
            </a:pathLst>
          </a:custGeom>
          <a:solidFill>
            <a:srgbClr val="094780"/>
          </a:solidFill>
        </p:spPr>
        <p:txBody>
          <a:bodyPr wrap="square" lIns="0" tIns="0" rIns="0" bIns="0" rtlCol="0"/>
          <a:lstStyle/>
          <a:p>
            <a:endParaRPr dirty="0"/>
          </a:p>
        </p:txBody>
      </p:sp>
      <p:sp>
        <p:nvSpPr>
          <p:cNvPr id="3" name="object 3"/>
          <p:cNvSpPr txBox="1"/>
          <p:nvPr/>
        </p:nvSpPr>
        <p:spPr>
          <a:xfrm>
            <a:off x="439336" y="473948"/>
            <a:ext cx="4820403" cy="6712094"/>
          </a:xfrm>
          <a:prstGeom prst="rect">
            <a:avLst/>
          </a:prstGeom>
        </p:spPr>
        <p:txBody>
          <a:bodyPr vert="horz" wrap="square" lIns="0" tIns="33020" rIns="0" bIns="0" rtlCol="0">
            <a:spAutoFit/>
          </a:bodyPr>
          <a:lstStyle/>
          <a:p>
            <a:pPr marL="38100" marR="582295">
              <a:spcBef>
                <a:spcPts val="260"/>
              </a:spcBef>
            </a:pPr>
            <a:r>
              <a:rPr lang="en-US" sz="1400" b="1" spc="-60" dirty="0">
                <a:solidFill>
                  <a:srgbClr val="FFFFFF"/>
                </a:solidFill>
                <a:latin typeface="Trebuchet MS"/>
              </a:rPr>
              <a:t>Using of Decision Tree &amp; Random Forest Regressor.</a:t>
            </a:r>
          </a:p>
          <a:p>
            <a:pPr marL="38100" marR="582295">
              <a:spcBef>
                <a:spcPts val="260"/>
              </a:spcBef>
            </a:pPr>
            <a:r>
              <a:rPr lang="en-US" sz="1100" b="1" dirty="0">
                <a:solidFill>
                  <a:schemeClr val="bg1"/>
                </a:solidFill>
                <a:latin typeface="Trebuchet MS"/>
              </a:rPr>
              <a:t>1- Decision Tree:</a:t>
            </a:r>
          </a:p>
          <a:p>
            <a:pPr marL="38100" marR="582295">
              <a:spcBef>
                <a:spcPts val="260"/>
              </a:spcBef>
            </a:pPr>
            <a:r>
              <a:rPr lang="en-US" sz="1000" b="1" dirty="0">
                <a:solidFill>
                  <a:srgbClr val="A0A7D8"/>
                </a:solidFill>
                <a:latin typeface="Trebuchet MS"/>
                <a:cs typeface="Trebuchet MS"/>
              </a:rPr>
              <a:t>Model Overview:</a:t>
            </a:r>
          </a:p>
          <a:p>
            <a:pPr marL="38100" marR="582295">
              <a:spcBef>
                <a:spcPts val="260"/>
              </a:spcBef>
            </a:pPr>
            <a:r>
              <a:rPr lang="en-US" sz="1000" dirty="0">
                <a:solidFill>
                  <a:schemeClr val="bg1"/>
                </a:solidFill>
                <a:latin typeface="Trebuchet MS"/>
                <a:cs typeface="Trebuchet MS"/>
              </a:rPr>
              <a:t>- The Decision Tree model was used to predict Apple’s stock prices over time based on historical data.</a:t>
            </a:r>
          </a:p>
          <a:p>
            <a:pPr marL="38100" marR="582295">
              <a:spcBef>
                <a:spcPts val="260"/>
              </a:spcBef>
            </a:pPr>
            <a:r>
              <a:rPr lang="en-US" sz="1000" dirty="0">
                <a:solidFill>
                  <a:schemeClr val="bg1"/>
                </a:solidFill>
                <a:latin typeface="Trebuchet MS"/>
                <a:cs typeface="Trebuchet MS"/>
              </a:rPr>
              <a:t>- The model splits data into branches by making decisions on stock price patterns, ultimately leading to a predicted price.</a:t>
            </a:r>
          </a:p>
          <a:p>
            <a:pPr marL="38100" marR="582295">
              <a:spcBef>
                <a:spcPts val="260"/>
              </a:spcBef>
            </a:pPr>
            <a:r>
              <a:rPr lang="en-US" sz="1000" b="1" dirty="0">
                <a:solidFill>
                  <a:srgbClr val="A0A7D8"/>
                </a:solidFill>
                <a:latin typeface="Trebuchet MS"/>
                <a:cs typeface="Trebuchet MS"/>
              </a:rPr>
              <a:t>Performance Evaluation:</a:t>
            </a:r>
          </a:p>
          <a:p>
            <a:pPr marL="38100" marR="582295">
              <a:spcBef>
                <a:spcPts val="260"/>
              </a:spcBef>
            </a:pPr>
            <a:r>
              <a:rPr lang="en-US" sz="1000" dirty="0">
                <a:solidFill>
                  <a:schemeClr val="bg1"/>
                </a:solidFill>
                <a:latin typeface="Trebuchet MS"/>
                <a:cs typeface="Trebuchet MS"/>
              </a:rPr>
              <a:t>- The chart shows a comparison between Actual Price (blue) and Predicted Price (red).</a:t>
            </a:r>
          </a:p>
          <a:p>
            <a:pPr marL="38100" marR="582295">
              <a:spcBef>
                <a:spcPts val="260"/>
              </a:spcBef>
            </a:pPr>
            <a:r>
              <a:rPr lang="en-US" sz="1000" dirty="0">
                <a:solidFill>
                  <a:schemeClr val="bg1"/>
                </a:solidFill>
                <a:latin typeface="Trebuchet MS"/>
                <a:cs typeface="Trebuchet MS"/>
              </a:rPr>
              <a:t>- The accuracy of the model is measured using Mean Squared Error (MSE). In this case, the model produced an MSE of 49.71, indicating that there is a noticeable gap between actual and predicted prices.</a:t>
            </a:r>
          </a:p>
          <a:p>
            <a:pPr marL="38100" marR="582295">
              <a:spcBef>
                <a:spcPts val="260"/>
              </a:spcBef>
            </a:pPr>
            <a:r>
              <a:rPr lang="en-US" sz="1000" b="1" dirty="0">
                <a:solidFill>
                  <a:srgbClr val="A0A7D8"/>
                </a:solidFill>
                <a:latin typeface="Trebuchet MS"/>
                <a:cs typeface="Trebuchet MS"/>
              </a:rPr>
              <a:t>Explanation:</a:t>
            </a:r>
          </a:p>
          <a:p>
            <a:pPr marL="38100" marR="582295">
              <a:spcBef>
                <a:spcPts val="260"/>
              </a:spcBef>
            </a:pPr>
            <a:r>
              <a:rPr lang="en-US" sz="1000" dirty="0">
                <a:solidFill>
                  <a:schemeClr val="bg1"/>
                </a:solidFill>
                <a:latin typeface="Trebuchet MS"/>
                <a:cs typeface="Trebuchet MS"/>
              </a:rPr>
              <a:t>- Decision Trees are simple and interpretable but prone to overfitting and can be unstable when the data fluctuates.</a:t>
            </a:r>
          </a:p>
          <a:p>
            <a:pPr marL="38100" marR="582295">
              <a:spcBef>
                <a:spcPts val="260"/>
              </a:spcBef>
            </a:pPr>
            <a:r>
              <a:rPr lang="en-US" sz="1000" dirty="0">
                <a:solidFill>
                  <a:schemeClr val="bg1"/>
                </a:solidFill>
                <a:latin typeface="Trebuchet MS"/>
                <a:cs typeface="Trebuchet MS"/>
              </a:rPr>
              <a:t>- This model captures trends to a certain extent but misses out on large price spikes or drops, as shown in the graph.</a:t>
            </a:r>
          </a:p>
          <a:p>
            <a:pPr marL="38100" marR="582295">
              <a:spcBef>
                <a:spcPts val="260"/>
              </a:spcBef>
            </a:pPr>
            <a:endParaRPr lang="en-US" sz="1000" dirty="0">
              <a:solidFill>
                <a:schemeClr val="bg1"/>
              </a:solidFill>
              <a:latin typeface="Trebuchet MS"/>
              <a:cs typeface="Trebuchet MS"/>
            </a:endParaRPr>
          </a:p>
          <a:p>
            <a:pPr marL="38100" marR="582295">
              <a:spcBef>
                <a:spcPts val="260"/>
              </a:spcBef>
            </a:pPr>
            <a:r>
              <a:rPr lang="en-US" sz="1100" b="1" dirty="0">
                <a:solidFill>
                  <a:schemeClr val="bg1"/>
                </a:solidFill>
                <a:latin typeface="Trebuchet MS"/>
              </a:rPr>
              <a:t>2- Random Forest Regressor:</a:t>
            </a:r>
          </a:p>
          <a:p>
            <a:pPr marL="38100" marR="582295">
              <a:spcBef>
                <a:spcPts val="260"/>
              </a:spcBef>
            </a:pPr>
            <a:r>
              <a:rPr lang="en-US" sz="1000" b="1" dirty="0">
                <a:solidFill>
                  <a:srgbClr val="A0A7D8"/>
                </a:solidFill>
                <a:latin typeface="Trebuchet MS"/>
                <a:cs typeface="Trebuchet MS"/>
              </a:rPr>
              <a:t>Model Overview:</a:t>
            </a:r>
          </a:p>
          <a:p>
            <a:pPr marL="38100" marR="582295">
              <a:spcBef>
                <a:spcPts val="260"/>
              </a:spcBef>
            </a:pPr>
            <a:r>
              <a:rPr lang="en-US" sz="1000" dirty="0">
                <a:solidFill>
                  <a:schemeClr val="bg1"/>
                </a:solidFill>
                <a:latin typeface="Trebuchet MS"/>
                <a:cs typeface="Trebuchet MS"/>
              </a:rPr>
              <a:t>- The Random Forest Regressor is an ensemble learning model that builds multiple decision trees and averages their predictions to reduce overfitting and improve accuracy.</a:t>
            </a:r>
          </a:p>
          <a:p>
            <a:pPr marL="38100" marR="582295">
              <a:spcBef>
                <a:spcPts val="260"/>
              </a:spcBef>
            </a:pPr>
            <a:r>
              <a:rPr lang="en-US" sz="1000" b="1" dirty="0">
                <a:solidFill>
                  <a:srgbClr val="A0A7D8"/>
                </a:solidFill>
                <a:latin typeface="Trebuchet MS"/>
                <a:cs typeface="Trebuchet MS"/>
              </a:rPr>
              <a:t>Performance Evaluation:</a:t>
            </a:r>
          </a:p>
          <a:p>
            <a:pPr marL="38100" marR="582295">
              <a:spcBef>
                <a:spcPts val="260"/>
              </a:spcBef>
            </a:pPr>
            <a:r>
              <a:rPr lang="en-US" sz="1000" dirty="0">
                <a:solidFill>
                  <a:schemeClr val="bg1"/>
                </a:solidFill>
                <a:latin typeface="Trebuchet MS"/>
                <a:cs typeface="Trebuchet MS"/>
              </a:rPr>
              <a:t>- With a Mean Squared Error of 37.41, the model has room for improvement, possibly through tuning hyperparameters or using different models like </a:t>
            </a:r>
            <a:r>
              <a:rPr lang="en-US" sz="1000" b="1" dirty="0">
                <a:solidFill>
                  <a:schemeClr val="bg1"/>
                </a:solidFill>
                <a:latin typeface="Trebuchet MS"/>
                <a:cs typeface="Trebuchet MS"/>
              </a:rPr>
              <a:t>LSTMs</a:t>
            </a:r>
            <a:r>
              <a:rPr lang="en-US" sz="1000" dirty="0">
                <a:solidFill>
                  <a:schemeClr val="bg1"/>
                </a:solidFill>
                <a:latin typeface="Trebuchet MS"/>
                <a:cs typeface="Trebuchet MS"/>
              </a:rPr>
              <a:t>, which might handle stock price time-series data better.</a:t>
            </a:r>
          </a:p>
          <a:p>
            <a:pPr marL="38100" marR="582295">
              <a:spcBef>
                <a:spcPts val="260"/>
              </a:spcBef>
            </a:pPr>
            <a:r>
              <a:rPr lang="en-US" sz="1000" b="1" dirty="0">
                <a:solidFill>
                  <a:srgbClr val="A0A7D8"/>
                </a:solidFill>
                <a:latin typeface="Trebuchet MS"/>
                <a:cs typeface="Trebuchet MS"/>
              </a:rPr>
              <a:t>Explanation:</a:t>
            </a:r>
          </a:p>
          <a:p>
            <a:pPr marL="38100" marR="582295">
              <a:spcBef>
                <a:spcPts val="260"/>
              </a:spcBef>
            </a:pPr>
            <a:r>
              <a:rPr lang="en-US" sz="1000" dirty="0">
                <a:solidFill>
                  <a:schemeClr val="bg1"/>
                </a:solidFill>
                <a:latin typeface="Trebuchet MS"/>
                <a:cs typeface="Trebuchet MS"/>
              </a:rPr>
              <a:t>- In this graph, we see the actual Apple stock price plotted against the predicted price. While the Random Forest model captures the general trend, it sometimes deviates from the actual price, as seen in the error at certain time points.</a:t>
            </a:r>
          </a:p>
          <a:p>
            <a:pPr marL="38100" marR="582295">
              <a:spcBef>
                <a:spcPts val="260"/>
              </a:spcBef>
            </a:pPr>
            <a:r>
              <a:rPr lang="en-US" sz="1000" dirty="0">
                <a:solidFill>
                  <a:schemeClr val="bg1"/>
                </a:solidFill>
                <a:latin typeface="Trebuchet MS"/>
                <a:cs typeface="Trebuchet MS"/>
              </a:rPr>
              <a:t>- The Random Forest Regressor effectively reduces overfitting, but it may not capture highly complex stock price patterns as well as time-series models.</a:t>
            </a:r>
          </a:p>
        </p:txBody>
      </p:sp>
      <p:grpSp>
        <p:nvGrpSpPr>
          <p:cNvPr id="5" name="object 5"/>
          <p:cNvGrpSpPr/>
          <p:nvPr/>
        </p:nvGrpSpPr>
        <p:grpSpPr>
          <a:xfrm>
            <a:off x="433104" y="452653"/>
            <a:ext cx="9744710" cy="6673850"/>
            <a:chOff x="433104" y="452653"/>
            <a:chExt cx="9744710" cy="6673850"/>
          </a:xfrm>
        </p:grpSpPr>
        <p:sp>
          <p:nvSpPr>
            <p:cNvPr id="6" name="object 6"/>
            <p:cNvSpPr/>
            <p:nvPr/>
          </p:nvSpPr>
          <p:spPr>
            <a:xfrm>
              <a:off x="439454" y="459003"/>
              <a:ext cx="9641205" cy="0"/>
            </a:xfrm>
            <a:custGeom>
              <a:avLst/>
              <a:gdLst/>
              <a:ahLst/>
              <a:cxnLst/>
              <a:rect l="l" t="t" r="r" b="b"/>
              <a:pathLst>
                <a:path w="9641205">
                  <a:moveTo>
                    <a:pt x="0" y="0"/>
                  </a:moveTo>
                  <a:lnTo>
                    <a:pt x="9640798" y="0"/>
                  </a:lnTo>
                </a:path>
              </a:pathLst>
            </a:custGeom>
            <a:ln w="12700">
              <a:solidFill>
                <a:srgbClr val="FFFFFF"/>
              </a:solidFill>
            </a:ln>
          </p:spPr>
          <p:txBody>
            <a:bodyPr wrap="square" lIns="0" tIns="0" rIns="0" bIns="0" rtlCol="0"/>
            <a:lstStyle/>
            <a:p>
              <a:endParaRPr/>
            </a:p>
          </p:txBody>
        </p:sp>
        <p:sp>
          <p:nvSpPr>
            <p:cNvPr id="7" name="object 7"/>
            <p:cNvSpPr/>
            <p:nvPr/>
          </p:nvSpPr>
          <p:spPr>
            <a:xfrm>
              <a:off x="439454" y="7119948"/>
              <a:ext cx="9641205" cy="0"/>
            </a:xfrm>
            <a:custGeom>
              <a:avLst/>
              <a:gdLst/>
              <a:ahLst/>
              <a:cxnLst/>
              <a:rect l="l" t="t" r="r" b="b"/>
              <a:pathLst>
                <a:path w="9641205">
                  <a:moveTo>
                    <a:pt x="0" y="0"/>
                  </a:moveTo>
                  <a:lnTo>
                    <a:pt x="9640798" y="0"/>
                  </a:lnTo>
                </a:path>
              </a:pathLst>
            </a:custGeom>
            <a:ln w="12700">
              <a:solidFill>
                <a:srgbClr val="FFFFFF"/>
              </a:solidFill>
            </a:ln>
          </p:spPr>
          <p:txBody>
            <a:bodyPr wrap="square" lIns="0" tIns="0" rIns="0" bIns="0" rtlCol="0"/>
            <a:lstStyle/>
            <a:p>
              <a:endParaRPr/>
            </a:p>
          </p:txBody>
        </p:sp>
        <p:sp>
          <p:nvSpPr>
            <p:cNvPr id="8" name="object 8"/>
            <p:cNvSpPr/>
            <p:nvPr/>
          </p:nvSpPr>
          <p:spPr>
            <a:xfrm>
              <a:off x="5259857" y="459003"/>
              <a:ext cx="4820920" cy="0"/>
            </a:xfrm>
            <a:custGeom>
              <a:avLst/>
              <a:gdLst/>
              <a:ahLst/>
              <a:cxnLst/>
              <a:rect l="l" t="t" r="r" b="b"/>
              <a:pathLst>
                <a:path w="4820920">
                  <a:moveTo>
                    <a:pt x="0" y="0"/>
                  </a:moveTo>
                  <a:lnTo>
                    <a:pt x="4820399" y="0"/>
                  </a:lnTo>
                </a:path>
              </a:pathLst>
            </a:custGeom>
            <a:ln w="12700">
              <a:solidFill>
                <a:srgbClr val="094780"/>
              </a:solidFill>
            </a:ln>
          </p:spPr>
          <p:txBody>
            <a:bodyPr wrap="square" lIns="0" tIns="0" rIns="0" bIns="0" rtlCol="0"/>
            <a:lstStyle/>
            <a:p>
              <a:endParaRPr/>
            </a:p>
          </p:txBody>
        </p:sp>
        <p:sp>
          <p:nvSpPr>
            <p:cNvPr id="9" name="object 9"/>
            <p:cNvSpPr/>
            <p:nvPr/>
          </p:nvSpPr>
          <p:spPr>
            <a:xfrm>
              <a:off x="5259857" y="7119948"/>
              <a:ext cx="4820920" cy="0"/>
            </a:xfrm>
            <a:custGeom>
              <a:avLst/>
              <a:gdLst/>
              <a:ahLst/>
              <a:cxnLst/>
              <a:rect l="l" t="t" r="r" b="b"/>
              <a:pathLst>
                <a:path w="4820920">
                  <a:moveTo>
                    <a:pt x="0" y="0"/>
                  </a:moveTo>
                  <a:lnTo>
                    <a:pt x="4820399" y="0"/>
                  </a:lnTo>
                </a:path>
              </a:pathLst>
            </a:custGeom>
            <a:ln w="12700">
              <a:solidFill>
                <a:srgbClr val="094780"/>
              </a:solidFill>
            </a:ln>
          </p:spPr>
          <p:txBody>
            <a:bodyPr wrap="square" lIns="0" tIns="0" rIns="0" bIns="0" rtlCol="0"/>
            <a:lstStyle/>
            <a:p>
              <a:endParaRPr/>
            </a:p>
          </p:txBody>
        </p:sp>
        <p:sp>
          <p:nvSpPr>
            <p:cNvPr id="10" name="object 10"/>
            <p:cNvSpPr/>
            <p:nvPr/>
          </p:nvSpPr>
          <p:spPr>
            <a:xfrm>
              <a:off x="5613920" y="3820452"/>
              <a:ext cx="4559300" cy="0"/>
            </a:xfrm>
            <a:custGeom>
              <a:avLst/>
              <a:gdLst/>
              <a:ahLst/>
              <a:cxnLst/>
              <a:rect l="l" t="t" r="r" b="b"/>
              <a:pathLst>
                <a:path w="4559300">
                  <a:moveTo>
                    <a:pt x="0" y="0"/>
                  </a:moveTo>
                  <a:lnTo>
                    <a:pt x="4558766" y="0"/>
                  </a:lnTo>
                </a:path>
              </a:pathLst>
            </a:custGeom>
            <a:ln w="9118">
              <a:solidFill>
                <a:srgbClr val="094780"/>
              </a:solidFill>
            </a:ln>
          </p:spPr>
          <p:txBody>
            <a:bodyPr wrap="square" lIns="0" tIns="0" rIns="0" bIns="0" rtlCol="0"/>
            <a:lstStyle/>
            <a:p>
              <a:endParaRPr/>
            </a:p>
          </p:txBody>
        </p:sp>
      </p:grpSp>
      <p:sp>
        <p:nvSpPr>
          <p:cNvPr id="11" name="object 11"/>
          <p:cNvSpPr txBox="1"/>
          <p:nvPr/>
        </p:nvSpPr>
        <p:spPr>
          <a:xfrm>
            <a:off x="6154559" y="646539"/>
            <a:ext cx="3934460" cy="174407"/>
          </a:xfrm>
          <a:prstGeom prst="rect">
            <a:avLst/>
          </a:prstGeom>
        </p:spPr>
        <p:txBody>
          <a:bodyPr vert="horz" wrap="square" lIns="0" tIns="12700" rIns="0" bIns="0" rtlCol="0">
            <a:spAutoFit/>
          </a:bodyPr>
          <a:lstStyle/>
          <a:p>
            <a:pPr marL="12700" algn="ctr">
              <a:lnSpc>
                <a:spcPct val="100000"/>
              </a:lnSpc>
              <a:spcBef>
                <a:spcPts val="100"/>
              </a:spcBef>
            </a:pPr>
            <a:r>
              <a:rPr lang="en-US" sz="1050" dirty="0"/>
              <a:t>Stock Price Prediction using Decision Tree Model</a:t>
            </a:r>
            <a:endParaRPr sz="1050" dirty="0">
              <a:latin typeface="Trebuchet MS"/>
              <a:cs typeface="Trebuchet MS"/>
            </a:endParaRPr>
          </a:p>
        </p:txBody>
      </p:sp>
      <p:sp>
        <p:nvSpPr>
          <p:cNvPr id="26" name="object 26"/>
          <p:cNvSpPr txBox="1"/>
          <p:nvPr/>
        </p:nvSpPr>
        <p:spPr>
          <a:xfrm>
            <a:off x="5788570" y="4064222"/>
            <a:ext cx="4114800" cy="174407"/>
          </a:xfrm>
          <a:prstGeom prst="rect">
            <a:avLst/>
          </a:prstGeom>
        </p:spPr>
        <p:txBody>
          <a:bodyPr vert="horz" wrap="square" lIns="0" tIns="12700" rIns="0" bIns="0" rtlCol="0">
            <a:spAutoFit/>
          </a:bodyPr>
          <a:lstStyle/>
          <a:p>
            <a:pPr marL="431800" algn="ctr">
              <a:lnSpc>
                <a:spcPct val="100000"/>
              </a:lnSpc>
              <a:spcBef>
                <a:spcPts val="100"/>
              </a:spcBef>
            </a:pPr>
            <a:r>
              <a:rPr lang="en-US" sz="1050" spc="80" dirty="0">
                <a:latin typeface="Trebuchet MS"/>
                <a:cs typeface="Trebuchet MS"/>
              </a:rPr>
              <a:t>Random Forest Regressor results</a:t>
            </a:r>
            <a:endParaRPr sz="1050" dirty="0">
              <a:latin typeface="Trebuchet MS"/>
              <a:cs typeface="Trebuchet MS"/>
            </a:endParaRPr>
          </a:p>
        </p:txBody>
      </p:sp>
      <p:sp>
        <p:nvSpPr>
          <p:cNvPr id="46" name="object 46"/>
          <p:cNvSpPr txBox="1"/>
          <p:nvPr/>
        </p:nvSpPr>
        <p:spPr>
          <a:xfrm>
            <a:off x="5613920" y="3556296"/>
            <a:ext cx="1726680" cy="135935"/>
          </a:xfrm>
          <a:prstGeom prst="rect">
            <a:avLst/>
          </a:prstGeom>
        </p:spPr>
        <p:txBody>
          <a:bodyPr vert="horz" wrap="square" lIns="0" tIns="12700" rIns="0" bIns="0" rtlCol="0">
            <a:spAutoFit/>
          </a:bodyPr>
          <a:lstStyle/>
          <a:p>
            <a:pPr marL="12700">
              <a:lnSpc>
                <a:spcPct val="100000"/>
              </a:lnSpc>
              <a:spcBef>
                <a:spcPts val="100"/>
              </a:spcBef>
            </a:pPr>
            <a:r>
              <a:rPr sz="800" dirty="0">
                <a:latin typeface="Tahoma"/>
                <a:cs typeface="Tahoma"/>
                <a:hlinkClick r:id="rId2"/>
              </a:rPr>
              <a:t>Source:</a:t>
            </a:r>
            <a:r>
              <a:rPr sz="800" spc="-30" dirty="0">
                <a:latin typeface="Tahoma"/>
                <a:cs typeface="Tahoma"/>
                <a:hlinkClick r:id="rId2"/>
              </a:rPr>
              <a:t> </a:t>
            </a:r>
            <a:r>
              <a:rPr lang="en-US" sz="800" spc="-30" dirty="0">
                <a:latin typeface="Tahoma"/>
                <a:cs typeface="Tahoma"/>
                <a:hlinkClick r:id="rId2"/>
              </a:rPr>
              <a:t>Stock_Price_Prediction_V_2_(1)</a:t>
            </a:r>
            <a:endParaRPr sz="800" dirty="0">
              <a:latin typeface="Tahoma"/>
              <a:cs typeface="Tahoma"/>
            </a:endParaRPr>
          </a:p>
        </p:txBody>
      </p:sp>
      <p:sp>
        <p:nvSpPr>
          <p:cNvPr id="58" name="object 58"/>
          <p:cNvSpPr txBox="1"/>
          <p:nvPr/>
        </p:nvSpPr>
        <p:spPr>
          <a:xfrm>
            <a:off x="9897020" y="7248170"/>
            <a:ext cx="132080" cy="151323"/>
          </a:xfrm>
          <a:prstGeom prst="rect">
            <a:avLst/>
          </a:prstGeom>
        </p:spPr>
        <p:txBody>
          <a:bodyPr vert="horz" wrap="square" lIns="0" tIns="12700" rIns="0" bIns="0" rtlCol="0">
            <a:spAutoFit/>
          </a:bodyPr>
          <a:lstStyle/>
          <a:p>
            <a:pPr marL="12700">
              <a:lnSpc>
                <a:spcPct val="100000"/>
              </a:lnSpc>
              <a:spcBef>
                <a:spcPts val="100"/>
              </a:spcBef>
            </a:pPr>
            <a:r>
              <a:rPr lang="en-US" sz="900" spc="-55" dirty="0">
                <a:solidFill>
                  <a:schemeClr val="tx1"/>
                </a:solidFill>
                <a:latin typeface="Arial MT"/>
                <a:cs typeface="Arial MT"/>
              </a:rPr>
              <a:t>20</a:t>
            </a:r>
            <a:endParaRPr sz="900" dirty="0">
              <a:solidFill>
                <a:schemeClr val="tx1"/>
              </a:solidFill>
              <a:latin typeface="Arial MT"/>
              <a:cs typeface="Arial MT"/>
            </a:endParaRPr>
          </a:p>
        </p:txBody>
      </p:sp>
      <p:pic>
        <p:nvPicPr>
          <p:cNvPr id="60" name="Content Placeholder 3">
            <a:extLst>
              <a:ext uri="{FF2B5EF4-FFF2-40B4-BE49-F238E27FC236}">
                <a16:creationId xmlns:a16="http://schemas.microsoft.com/office/drawing/2014/main" id="{124CA125-97FA-FA33-5236-BC4DBE5F8B7C}"/>
              </a:ext>
            </a:extLst>
          </p:cNvPr>
          <p:cNvPicPr>
            <a:picLocks noChangeAspect="1"/>
          </p:cNvPicPr>
          <p:nvPr/>
        </p:nvPicPr>
        <p:blipFill>
          <a:blip r:embed="rId3"/>
          <a:stretch>
            <a:fillRect/>
          </a:stretch>
        </p:blipFill>
        <p:spPr>
          <a:xfrm>
            <a:off x="5654493" y="940741"/>
            <a:ext cx="4518728" cy="2403982"/>
          </a:xfrm>
          <a:prstGeom prst="rect">
            <a:avLst/>
          </a:prstGeom>
        </p:spPr>
      </p:pic>
      <p:sp>
        <p:nvSpPr>
          <p:cNvPr id="61" name="object 46">
            <a:extLst>
              <a:ext uri="{FF2B5EF4-FFF2-40B4-BE49-F238E27FC236}">
                <a16:creationId xmlns:a16="http://schemas.microsoft.com/office/drawing/2014/main" id="{3CF3107C-B7FE-5986-0D94-FB980FC5C739}"/>
              </a:ext>
            </a:extLst>
          </p:cNvPr>
          <p:cNvSpPr txBox="1"/>
          <p:nvPr/>
        </p:nvSpPr>
        <p:spPr>
          <a:xfrm>
            <a:off x="5613920" y="6848343"/>
            <a:ext cx="1726680" cy="135935"/>
          </a:xfrm>
          <a:prstGeom prst="rect">
            <a:avLst/>
          </a:prstGeom>
        </p:spPr>
        <p:txBody>
          <a:bodyPr vert="horz" wrap="square" lIns="0" tIns="12700" rIns="0" bIns="0" rtlCol="0">
            <a:spAutoFit/>
          </a:bodyPr>
          <a:lstStyle/>
          <a:p>
            <a:pPr marL="12700">
              <a:lnSpc>
                <a:spcPct val="100000"/>
              </a:lnSpc>
              <a:spcBef>
                <a:spcPts val="100"/>
              </a:spcBef>
            </a:pPr>
            <a:r>
              <a:rPr sz="800" dirty="0">
                <a:latin typeface="Tahoma"/>
                <a:cs typeface="Tahoma"/>
                <a:hlinkClick r:id="rId2"/>
              </a:rPr>
              <a:t>Source:</a:t>
            </a:r>
            <a:r>
              <a:rPr sz="800" spc="-30" dirty="0">
                <a:latin typeface="Tahoma"/>
                <a:cs typeface="Tahoma"/>
                <a:hlinkClick r:id="rId2"/>
              </a:rPr>
              <a:t> </a:t>
            </a:r>
            <a:r>
              <a:rPr lang="en-US" sz="800" spc="-30" dirty="0">
                <a:latin typeface="Tahoma"/>
                <a:cs typeface="Tahoma"/>
                <a:hlinkClick r:id="rId2"/>
              </a:rPr>
              <a:t>Stock_Price_Prediction_V_2_(1)</a:t>
            </a:r>
            <a:endParaRPr sz="800" dirty="0">
              <a:latin typeface="Tahoma"/>
              <a:cs typeface="Tahoma"/>
            </a:endParaRPr>
          </a:p>
        </p:txBody>
      </p:sp>
      <p:pic>
        <p:nvPicPr>
          <p:cNvPr id="62" name="Content Placeholder 3">
            <a:extLst>
              <a:ext uri="{FF2B5EF4-FFF2-40B4-BE49-F238E27FC236}">
                <a16:creationId xmlns:a16="http://schemas.microsoft.com/office/drawing/2014/main" id="{E5E3FA8D-04CF-58BD-11D4-147996711F7A}"/>
              </a:ext>
            </a:extLst>
          </p:cNvPr>
          <p:cNvPicPr>
            <a:picLocks noChangeAspect="1"/>
          </p:cNvPicPr>
          <p:nvPr/>
        </p:nvPicPr>
        <p:blipFill>
          <a:blip r:embed="rId4"/>
          <a:stretch>
            <a:fillRect/>
          </a:stretch>
        </p:blipFill>
        <p:spPr>
          <a:xfrm>
            <a:off x="5654493" y="4267719"/>
            <a:ext cx="4518728" cy="2403983"/>
          </a:xfrm>
          <a:prstGeom prst="rect">
            <a:avLst/>
          </a:prstGeom>
        </p:spPr>
      </p:pic>
      <p:sp>
        <p:nvSpPr>
          <p:cNvPr id="64" name="object 2">
            <a:extLst>
              <a:ext uri="{FF2B5EF4-FFF2-40B4-BE49-F238E27FC236}">
                <a16:creationId xmlns:a16="http://schemas.microsoft.com/office/drawing/2014/main" id="{8E25176E-622B-C0AA-17B1-29F3649BDF53}"/>
              </a:ext>
            </a:extLst>
          </p:cNvPr>
          <p:cNvSpPr/>
          <p:nvPr/>
        </p:nvSpPr>
        <p:spPr>
          <a:xfrm>
            <a:off x="9855006" y="7438538"/>
            <a:ext cx="243204" cy="124312"/>
          </a:xfrm>
          <a:custGeom>
            <a:avLst/>
            <a:gdLst/>
            <a:ahLst/>
            <a:cxnLst/>
            <a:rect l="l" t="t" r="r" b="b"/>
            <a:pathLst>
              <a:path w="243204" h="121920">
                <a:moveTo>
                  <a:pt x="121466" y="0"/>
                </a:moveTo>
                <a:lnTo>
                  <a:pt x="0" y="121466"/>
                </a:lnTo>
                <a:lnTo>
                  <a:pt x="242933" y="121466"/>
                </a:lnTo>
                <a:lnTo>
                  <a:pt x="121466" y="0"/>
                </a:lnTo>
                <a:close/>
              </a:path>
            </a:pathLst>
          </a:custGeom>
          <a:solidFill>
            <a:srgbClr val="094780"/>
          </a:solidFill>
        </p:spPr>
        <p:txBody>
          <a:bodyPr wrap="square" lIns="0" tIns="0" rIns="0" bIns="0" rtlCol="0"/>
          <a:lstStyle/>
          <a:p>
            <a:endParaRPr/>
          </a:p>
        </p:txBody>
      </p:sp>
    </p:spTree>
    <p:extLst>
      <p:ext uri="{BB962C8B-B14F-4D97-AF65-F5344CB8AC3E}">
        <p14:creationId xmlns:p14="http://schemas.microsoft.com/office/powerpoint/2010/main" val="21781188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B9ED806A-1179-C52A-10B5-974A680C92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6667"/>
          <a:stretch/>
        </p:blipFill>
        <p:spPr bwMode="auto">
          <a:xfrm>
            <a:off x="6011151" y="6349"/>
            <a:ext cx="4692435" cy="75541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object 2"/>
          <p:cNvGrpSpPr/>
          <p:nvPr/>
        </p:nvGrpSpPr>
        <p:grpSpPr>
          <a:xfrm>
            <a:off x="450000" y="463562"/>
            <a:ext cx="9780905" cy="6645593"/>
            <a:chOff x="450000" y="463562"/>
            <a:chExt cx="9780905" cy="6645593"/>
          </a:xfrm>
        </p:grpSpPr>
        <p:sp>
          <p:nvSpPr>
            <p:cNvPr id="4" name="object 4"/>
            <p:cNvSpPr/>
            <p:nvPr/>
          </p:nvSpPr>
          <p:spPr>
            <a:xfrm>
              <a:off x="450000" y="463562"/>
              <a:ext cx="9780905" cy="0"/>
            </a:xfrm>
            <a:custGeom>
              <a:avLst/>
              <a:gdLst/>
              <a:ahLst/>
              <a:cxnLst/>
              <a:rect l="l" t="t" r="r" b="b"/>
              <a:pathLst>
                <a:path w="9780905">
                  <a:moveTo>
                    <a:pt x="0" y="0"/>
                  </a:moveTo>
                  <a:lnTo>
                    <a:pt x="9780714" y="0"/>
                  </a:lnTo>
                </a:path>
              </a:pathLst>
            </a:custGeom>
            <a:ln w="12700">
              <a:solidFill>
                <a:srgbClr val="094780"/>
              </a:solidFill>
            </a:ln>
          </p:spPr>
          <p:txBody>
            <a:bodyPr wrap="square" lIns="0" tIns="0" rIns="0" bIns="0" rtlCol="0"/>
            <a:lstStyle/>
            <a:p>
              <a:endParaRPr/>
            </a:p>
          </p:txBody>
        </p:sp>
        <p:sp>
          <p:nvSpPr>
            <p:cNvPr id="5" name="object 5"/>
            <p:cNvSpPr/>
            <p:nvPr/>
          </p:nvSpPr>
          <p:spPr>
            <a:xfrm>
              <a:off x="450000" y="7109155"/>
              <a:ext cx="9780905" cy="0"/>
            </a:xfrm>
            <a:custGeom>
              <a:avLst/>
              <a:gdLst/>
              <a:ahLst/>
              <a:cxnLst/>
              <a:rect l="l" t="t" r="r" b="b"/>
              <a:pathLst>
                <a:path w="9780905">
                  <a:moveTo>
                    <a:pt x="0" y="0"/>
                  </a:moveTo>
                  <a:lnTo>
                    <a:pt x="9780714" y="0"/>
                  </a:lnTo>
                </a:path>
              </a:pathLst>
            </a:custGeom>
            <a:ln w="12700">
              <a:solidFill>
                <a:srgbClr val="094780"/>
              </a:solidFill>
            </a:ln>
          </p:spPr>
          <p:txBody>
            <a:bodyPr wrap="square" lIns="0" tIns="0" rIns="0" bIns="0" rtlCol="0"/>
            <a:lstStyle/>
            <a:p>
              <a:endParaRPr/>
            </a:p>
          </p:txBody>
        </p:sp>
      </p:grpSp>
      <p:sp>
        <p:nvSpPr>
          <p:cNvPr id="7" name="object 7"/>
          <p:cNvSpPr txBox="1">
            <a:spLocks noGrp="1"/>
          </p:cNvSpPr>
          <p:nvPr>
            <p:ph type="title"/>
          </p:nvPr>
        </p:nvSpPr>
        <p:spPr>
          <a:xfrm>
            <a:off x="437300" y="638721"/>
            <a:ext cx="4740275" cy="526415"/>
          </a:xfrm>
          <a:prstGeom prst="rect">
            <a:avLst/>
          </a:prstGeom>
        </p:spPr>
        <p:txBody>
          <a:bodyPr vert="horz" wrap="square" lIns="0" tIns="35560" rIns="0" bIns="0" rtlCol="0">
            <a:spAutoFit/>
          </a:bodyPr>
          <a:lstStyle/>
          <a:p>
            <a:pPr marL="12700" marR="5080">
              <a:lnSpc>
                <a:spcPts val="1900"/>
              </a:lnSpc>
              <a:spcBef>
                <a:spcPts val="280"/>
              </a:spcBef>
            </a:pPr>
            <a:r>
              <a:rPr lang="en-US" sz="1700" dirty="0">
                <a:solidFill>
                  <a:srgbClr val="094780"/>
                </a:solidFill>
              </a:rPr>
              <a:t>Neural Networks – From Origins to Modern Applications</a:t>
            </a:r>
            <a:endParaRPr sz="1700" dirty="0">
              <a:solidFill>
                <a:srgbClr val="094780"/>
              </a:solidFill>
            </a:endParaRPr>
          </a:p>
        </p:txBody>
      </p:sp>
      <p:sp>
        <p:nvSpPr>
          <p:cNvPr id="8" name="object 8"/>
          <p:cNvSpPr txBox="1"/>
          <p:nvPr/>
        </p:nvSpPr>
        <p:spPr>
          <a:xfrm>
            <a:off x="405143" y="1666974"/>
            <a:ext cx="5093970" cy="538609"/>
          </a:xfrm>
          <a:prstGeom prst="rect">
            <a:avLst/>
          </a:prstGeom>
        </p:spPr>
        <p:txBody>
          <a:bodyPr vert="horz" wrap="square" lIns="0" tIns="12700" rIns="0" bIns="0" rtlCol="0">
            <a:spAutoFit/>
          </a:bodyPr>
          <a:lstStyle/>
          <a:p>
            <a:pPr marL="12700" marR="5080">
              <a:lnSpc>
                <a:spcPct val="106100"/>
              </a:lnSpc>
              <a:spcBef>
                <a:spcPts val="100"/>
              </a:spcBef>
            </a:pPr>
            <a:r>
              <a:rPr lang="en-US" sz="1100" dirty="0">
                <a:latin typeface="Trebuchet MS"/>
                <a:cs typeface="Trebuchet MS"/>
              </a:rPr>
              <a:t>Neural Networks are machine learning algorithms inspired by the human brain's structure. They consist of layers of interconnected neurons designed to recognize patterns in data and solve complex problems.</a:t>
            </a:r>
            <a:endParaRPr sz="1100" dirty="0">
              <a:latin typeface="Trebuchet MS"/>
              <a:cs typeface="Trebuchet MS"/>
            </a:endParaRPr>
          </a:p>
        </p:txBody>
      </p:sp>
      <p:sp>
        <p:nvSpPr>
          <p:cNvPr id="9" name="object 9"/>
          <p:cNvSpPr txBox="1"/>
          <p:nvPr/>
        </p:nvSpPr>
        <p:spPr>
          <a:xfrm>
            <a:off x="405143" y="1243958"/>
            <a:ext cx="5189220" cy="393056"/>
          </a:xfrm>
          <a:prstGeom prst="rect">
            <a:avLst/>
          </a:prstGeom>
          <a:solidFill>
            <a:srgbClr val="DCDDDE">
              <a:alpha val="34999"/>
            </a:srgbClr>
          </a:solidFill>
        </p:spPr>
        <p:txBody>
          <a:bodyPr vert="horz" wrap="square" lIns="0" tIns="130175" rIns="0" bIns="0" rtlCol="0">
            <a:spAutoFit/>
          </a:bodyPr>
          <a:lstStyle/>
          <a:p>
            <a:pPr marL="88900">
              <a:lnSpc>
                <a:spcPct val="100000"/>
              </a:lnSpc>
              <a:spcBef>
                <a:spcPts val="1025"/>
              </a:spcBef>
            </a:pPr>
            <a:r>
              <a:rPr lang="en-US" sz="1700" b="1" dirty="0">
                <a:solidFill>
                  <a:srgbClr val="094780"/>
                </a:solidFill>
                <a:latin typeface="Trebuchet MS"/>
                <a:ea typeface="+mj-ea"/>
              </a:rPr>
              <a:t>Description</a:t>
            </a:r>
            <a:r>
              <a:rPr sz="1700" b="1" dirty="0">
                <a:solidFill>
                  <a:srgbClr val="094780"/>
                </a:solidFill>
                <a:latin typeface="Trebuchet MS"/>
                <a:ea typeface="+mj-ea"/>
              </a:rPr>
              <a:t>:</a:t>
            </a:r>
          </a:p>
        </p:txBody>
      </p:sp>
      <p:sp>
        <p:nvSpPr>
          <p:cNvPr id="10" name="object 10"/>
          <p:cNvSpPr txBox="1"/>
          <p:nvPr/>
        </p:nvSpPr>
        <p:spPr>
          <a:xfrm>
            <a:off x="405143" y="2242665"/>
            <a:ext cx="5189220" cy="310341"/>
          </a:xfrm>
          <a:prstGeom prst="rect">
            <a:avLst/>
          </a:prstGeom>
          <a:solidFill>
            <a:srgbClr val="DCDDDE">
              <a:alpha val="34999"/>
            </a:srgbClr>
          </a:solidFill>
        </p:spPr>
        <p:txBody>
          <a:bodyPr vert="horz" wrap="square" lIns="0" tIns="48260" rIns="0" bIns="0" rtlCol="0">
            <a:spAutoFit/>
          </a:bodyPr>
          <a:lstStyle/>
          <a:p>
            <a:pPr marL="88900">
              <a:lnSpc>
                <a:spcPct val="100000"/>
              </a:lnSpc>
              <a:spcBef>
                <a:spcPts val="380"/>
              </a:spcBef>
            </a:pPr>
            <a:r>
              <a:rPr lang="en-US" sz="1700" b="1" dirty="0">
                <a:solidFill>
                  <a:srgbClr val="094780"/>
                </a:solidFill>
                <a:latin typeface="Trebuchet MS"/>
                <a:ea typeface="+mj-ea"/>
              </a:rPr>
              <a:t>Explanation</a:t>
            </a:r>
            <a:r>
              <a:rPr sz="1700" b="1" dirty="0">
                <a:solidFill>
                  <a:srgbClr val="094780"/>
                </a:solidFill>
                <a:latin typeface="Trebuchet MS"/>
                <a:ea typeface="+mj-ea"/>
              </a:rPr>
              <a:t>:</a:t>
            </a:r>
          </a:p>
        </p:txBody>
      </p:sp>
      <p:sp>
        <p:nvSpPr>
          <p:cNvPr id="11" name="object 11"/>
          <p:cNvSpPr txBox="1"/>
          <p:nvPr/>
        </p:nvSpPr>
        <p:spPr>
          <a:xfrm>
            <a:off x="486932" y="7259141"/>
            <a:ext cx="133350" cy="151323"/>
          </a:xfrm>
          <a:prstGeom prst="rect">
            <a:avLst/>
          </a:prstGeom>
        </p:spPr>
        <p:txBody>
          <a:bodyPr vert="horz" wrap="square" lIns="0" tIns="12700" rIns="0" bIns="0" rtlCol="0">
            <a:spAutoFit/>
          </a:bodyPr>
          <a:lstStyle/>
          <a:p>
            <a:pPr marL="12700">
              <a:lnSpc>
                <a:spcPct val="100000"/>
              </a:lnSpc>
              <a:spcBef>
                <a:spcPts val="100"/>
              </a:spcBef>
            </a:pPr>
            <a:r>
              <a:rPr lang="en-US" sz="900" spc="-50" dirty="0">
                <a:solidFill>
                  <a:schemeClr val="tx1"/>
                </a:solidFill>
                <a:latin typeface="Arial MT"/>
                <a:cs typeface="Arial MT"/>
              </a:rPr>
              <a:t>21</a:t>
            </a:r>
            <a:endParaRPr sz="900" dirty="0">
              <a:solidFill>
                <a:schemeClr val="tx1"/>
              </a:solidFill>
              <a:latin typeface="Arial MT"/>
              <a:cs typeface="Arial MT"/>
            </a:endParaRPr>
          </a:p>
        </p:txBody>
      </p:sp>
      <p:sp>
        <p:nvSpPr>
          <p:cNvPr id="12" name="object 8">
            <a:extLst>
              <a:ext uri="{FF2B5EF4-FFF2-40B4-BE49-F238E27FC236}">
                <a16:creationId xmlns:a16="http://schemas.microsoft.com/office/drawing/2014/main" id="{E49DA456-0198-8E99-626C-FAAAAE23D172}"/>
              </a:ext>
            </a:extLst>
          </p:cNvPr>
          <p:cNvSpPr txBox="1"/>
          <p:nvPr/>
        </p:nvSpPr>
        <p:spPr>
          <a:xfrm>
            <a:off x="405143" y="2580028"/>
            <a:ext cx="5093970" cy="909993"/>
          </a:xfrm>
          <a:prstGeom prst="rect">
            <a:avLst/>
          </a:prstGeom>
        </p:spPr>
        <p:txBody>
          <a:bodyPr vert="horz" wrap="square" lIns="0" tIns="12700" rIns="0" bIns="0" rtlCol="0">
            <a:spAutoFit/>
          </a:bodyPr>
          <a:lstStyle/>
          <a:p>
            <a:pPr marL="184150" marR="5080" indent="-171450">
              <a:lnSpc>
                <a:spcPct val="106100"/>
              </a:lnSpc>
              <a:spcBef>
                <a:spcPts val="100"/>
              </a:spcBef>
              <a:buFont typeface="Arial" panose="020B0604020202020204" pitchFamily="34" charset="0"/>
              <a:buChar char="•"/>
            </a:pPr>
            <a:r>
              <a:rPr lang="en-US" sz="1100" dirty="0">
                <a:latin typeface="Trebuchet MS"/>
                <a:cs typeface="Trebuchet MS"/>
              </a:rPr>
              <a:t>Neural networks were originally developed to mimic brain functions, with the goal of enabling machines to learn from data and improve their performance.</a:t>
            </a:r>
          </a:p>
          <a:p>
            <a:pPr marL="184150" marR="5080" indent="-171450">
              <a:lnSpc>
                <a:spcPct val="106100"/>
              </a:lnSpc>
              <a:spcBef>
                <a:spcPts val="100"/>
              </a:spcBef>
              <a:buFont typeface="Arial" panose="020B0604020202020204" pitchFamily="34" charset="0"/>
              <a:buChar char="•"/>
            </a:pPr>
            <a:r>
              <a:rPr lang="en-US" sz="1100" dirty="0"/>
              <a:t>They became popular in the </a:t>
            </a:r>
            <a:r>
              <a:rPr lang="en-US" sz="1100" b="1" dirty="0"/>
              <a:t>1980s and 1990s</a:t>
            </a:r>
            <a:r>
              <a:rPr lang="en-US" sz="1100" dirty="0"/>
              <a:t>, with applications in speech and image recognition, but fell out of favor due to limitations in computational power and data availability.</a:t>
            </a:r>
          </a:p>
        </p:txBody>
      </p:sp>
      <p:sp>
        <p:nvSpPr>
          <p:cNvPr id="13" name="object 10">
            <a:extLst>
              <a:ext uri="{FF2B5EF4-FFF2-40B4-BE49-F238E27FC236}">
                <a16:creationId xmlns:a16="http://schemas.microsoft.com/office/drawing/2014/main" id="{0C116EB7-5BE2-54ED-70B9-A4AD9871B73E}"/>
              </a:ext>
            </a:extLst>
          </p:cNvPr>
          <p:cNvSpPr txBox="1"/>
          <p:nvPr/>
        </p:nvSpPr>
        <p:spPr>
          <a:xfrm>
            <a:off x="450000" y="3524100"/>
            <a:ext cx="5189220" cy="310341"/>
          </a:xfrm>
          <a:prstGeom prst="rect">
            <a:avLst/>
          </a:prstGeom>
          <a:solidFill>
            <a:srgbClr val="DCDDDE">
              <a:alpha val="34999"/>
            </a:srgbClr>
          </a:solidFill>
        </p:spPr>
        <p:txBody>
          <a:bodyPr vert="horz" wrap="square" lIns="0" tIns="48260" rIns="0" bIns="0" rtlCol="0">
            <a:spAutoFit/>
          </a:bodyPr>
          <a:lstStyle/>
          <a:p>
            <a:pPr marL="88900">
              <a:lnSpc>
                <a:spcPct val="100000"/>
              </a:lnSpc>
              <a:spcBef>
                <a:spcPts val="380"/>
              </a:spcBef>
            </a:pPr>
            <a:r>
              <a:rPr lang="en-US" sz="1700" b="1" dirty="0">
                <a:solidFill>
                  <a:srgbClr val="094780"/>
                </a:solidFill>
                <a:latin typeface="Trebuchet MS"/>
                <a:ea typeface="+mj-ea"/>
              </a:rPr>
              <a:t>Resurgence</a:t>
            </a:r>
            <a:r>
              <a:rPr sz="1700" b="1" dirty="0">
                <a:solidFill>
                  <a:srgbClr val="094780"/>
                </a:solidFill>
                <a:latin typeface="Trebuchet MS"/>
                <a:ea typeface="+mj-ea"/>
              </a:rPr>
              <a:t>:</a:t>
            </a:r>
          </a:p>
        </p:txBody>
      </p:sp>
      <p:sp>
        <p:nvSpPr>
          <p:cNvPr id="14" name="object 8">
            <a:extLst>
              <a:ext uri="{FF2B5EF4-FFF2-40B4-BE49-F238E27FC236}">
                <a16:creationId xmlns:a16="http://schemas.microsoft.com/office/drawing/2014/main" id="{0B9EE492-3B73-4DB7-2E67-4E20521B54A7}"/>
              </a:ext>
            </a:extLst>
          </p:cNvPr>
          <p:cNvSpPr txBox="1"/>
          <p:nvPr/>
        </p:nvSpPr>
        <p:spPr>
          <a:xfrm>
            <a:off x="439614" y="3862515"/>
            <a:ext cx="5093970" cy="1089401"/>
          </a:xfrm>
          <a:prstGeom prst="rect">
            <a:avLst/>
          </a:prstGeom>
        </p:spPr>
        <p:txBody>
          <a:bodyPr vert="horz" wrap="square" lIns="0" tIns="12700" rIns="0" bIns="0" rtlCol="0">
            <a:spAutoFit/>
          </a:bodyPr>
          <a:lstStyle/>
          <a:p>
            <a:pPr marL="184150" marR="5080" indent="-171450">
              <a:lnSpc>
                <a:spcPct val="106100"/>
              </a:lnSpc>
              <a:spcBef>
                <a:spcPts val="100"/>
              </a:spcBef>
              <a:buFont typeface="Arial" panose="020B0604020202020204" pitchFamily="34" charset="0"/>
              <a:buChar char="•"/>
            </a:pPr>
            <a:r>
              <a:rPr lang="en-US" sz="1100" dirty="0">
                <a:latin typeface="Trebuchet MS"/>
                <a:cs typeface="Trebuchet MS"/>
              </a:rPr>
              <a:t>Around 2005, neural networks saw a resurgence thanks to advances in technology, including powerful GPUs, access to large datasets, and the refinement of learning algorithms.</a:t>
            </a:r>
          </a:p>
          <a:p>
            <a:pPr marL="184150" marR="5080" indent="-171450">
              <a:lnSpc>
                <a:spcPct val="106100"/>
              </a:lnSpc>
              <a:spcBef>
                <a:spcPts val="100"/>
              </a:spcBef>
              <a:buFont typeface="Arial" panose="020B0604020202020204" pitchFamily="34" charset="0"/>
              <a:buChar char="•"/>
            </a:pPr>
            <a:r>
              <a:rPr lang="en-US" sz="1100" dirty="0"/>
              <a:t>Neural networks are now used extensively in modern applications like </a:t>
            </a:r>
            <a:r>
              <a:rPr lang="en-US" sz="1100" b="1" dirty="0"/>
              <a:t>speech recognition</a:t>
            </a:r>
            <a:r>
              <a:rPr lang="en-US" sz="1100" dirty="0"/>
              <a:t>, </a:t>
            </a:r>
            <a:r>
              <a:rPr lang="en-US" sz="1100" b="1" dirty="0"/>
              <a:t>image processing</a:t>
            </a:r>
            <a:r>
              <a:rPr lang="en-US" sz="1100" dirty="0"/>
              <a:t>, and </a:t>
            </a:r>
            <a:r>
              <a:rPr lang="en-US" sz="1100" b="1" dirty="0"/>
              <a:t>text-based Natural Language Processing (NLP)</a:t>
            </a:r>
            <a:r>
              <a:rPr lang="en-US" sz="1100" dirty="0"/>
              <a:t>.</a:t>
            </a:r>
          </a:p>
        </p:txBody>
      </p:sp>
      <p:sp>
        <p:nvSpPr>
          <p:cNvPr id="15" name="object 10">
            <a:extLst>
              <a:ext uri="{FF2B5EF4-FFF2-40B4-BE49-F238E27FC236}">
                <a16:creationId xmlns:a16="http://schemas.microsoft.com/office/drawing/2014/main" id="{260CC955-8E9D-2B05-7D8C-DDB2AC97C029}"/>
              </a:ext>
            </a:extLst>
          </p:cNvPr>
          <p:cNvSpPr txBox="1"/>
          <p:nvPr/>
        </p:nvSpPr>
        <p:spPr>
          <a:xfrm>
            <a:off x="439614" y="4984597"/>
            <a:ext cx="5189220" cy="310341"/>
          </a:xfrm>
          <a:prstGeom prst="rect">
            <a:avLst/>
          </a:prstGeom>
          <a:solidFill>
            <a:srgbClr val="DCDDDE">
              <a:alpha val="34999"/>
            </a:srgbClr>
          </a:solidFill>
        </p:spPr>
        <p:txBody>
          <a:bodyPr vert="horz" wrap="square" lIns="0" tIns="48260" rIns="0" bIns="0" rtlCol="0">
            <a:spAutoFit/>
          </a:bodyPr>
          <a:lstStyle/>
          <a:p>
            <a:pPr marL="88900">
              <a:lnSpc>
                <a:spcPct val="100000"/>
              </a:lnSpc>
              <a:spcBef>
                <a:spcPts val="380"/>
              </a:spcBef>
            </a:pPr>
            <a:r>
              <a:rPr lang="en-US" sz="1700" b="1" dirty="0">
                <a:solidFill>
                  <a:srgbClr val="094780"/>
                </a:solidFill>
                <a:latin typeface="Trebuchet MS"/>
                <a:ea typeface="+mj-ea"/>
              </a:rPr>
              <a:t>Conclusion</a:t>
            </a:r>
            <a:r>
              <a:rPr sz="1700" b="1" dirty="0">
                <a:solidFill>
                  <a:srgbClr val="094780"/>
                </a:solidFill>
                <a:latin typeface="Trebuchet MS"/>
                <a:ea typeface="+mj-ea"/>
              </a:rPr>
              <a:t>:</a:t>
            </a:r>
          </a:p>
        </p:txBody>
      </p:sp>
      <p:sp>
        <p:nvSpPr>
          <p:cNvPr id="16" name="object 8">
            <a:extLst>
              <a:ext uri="{FF2B5EF4-FFF2-40B4-BE49-F238E27FC236}">
                <a16:creationId xmlns:a16="http://schemas.microsoft.com/office/drawing/2014/main" id="{5C49A8B9-B30B-AE55-A87E-116E8A7BC954}"/>
              </a:ext>
            </a:extLst>
          </p:cNvPr>
          <p:cNvSpPr txBox="1"/>
          <p:nvPr/>
        </p:nvSpPr>
        <p:spPr>
          <a:xfrm>
            <a:off x="455443" y="5323012"/>
            <a:ext cx="5093970" cy="520655"/>
          </a:xfrm>
          <a:prstGeom prst="rect">
            <a:avLst/>
          </a:prstGeom>
        </p:spPr>
        <p:txBody>
          <a:bodyPr vert="horz" wrap="square" lIns="0" tIns="12700" rIns="0" bIns="0" rtlCol="0">
            <a:spAutoFit/>
          </a:bodyPr>
          <a:lstStyle/>
          <a:p>
            <a:pPr marL="171450" indent="-171450">
              <a:buFont typeface="Arial" panose="020B0604020202020204" pitchFamily="34" charset="0"/>
              <a:buChar char="•"/>
            </a:pPr>
            <a:r>
              <a:rPr lang="en-US" sz="1100" dirty="0"/>
              <a:t>Neural networks have become one of the most powerful tools in </a:t>
            </a:r>
            <a:r>
              <a:rPr lang="en-US" sz="1100" b="1" dirty="0"/>
              <a:t>artificial intelligence (AI)</a:t>
            </a:r>
            <a:r>
              <a:rPr lang="en-US" sz="1100" dirty="0"/>
              <a:t>, revolutionizing how we handle complex tasks involving speech, images, and language.</a:t>
            </a:r>
          </a:p>
        </p:txBody>
      </p:sp>
      <p:sp>
        <p:nvSpPr>
          <p:cNvPr id="17" name="object 2">
            <a:extLst>
              <a:ext uri="{FF2B5EF4-FFF2-40B4-BE49-F238E27FC236}">
                <a16:creationId xmlns:a16="http://schemas.microsoft.com/office/drawing/2014/main" id="{AB6B8BDD-45F2-FCBC-8FE8-B2AD1B2956CB}"/>
              </a:ext>
            </a:extLst>
          </p:cNvPr>
          <p:cNvSpPr/>
          <p:nvPr/>
        </p:nvSpPr>
        <p:spPr>
          <a:xfrm>
            <a:off x="432005" y="7438538"/>
            <a:ext cx="243204" cy="121920"/>
          </a:xfrm>
          <a:custGeom>
            <a:avLst/>
            <a:gdLst/>
            <a:ahLst/>
            <a:cxnLst/>
            <a:rect l="l" t="t" r="r" b="b"/>
            <a:pathLst>
              <a:path w="243204" h="121920">
                <a:moveTo>
                  <a:pt x="121466" y="0"/>
                </a:moveTo>
                <a:lnTo>
                  <a:pt x="0" y="121466"/>
                </a:lnTo>
                <a:lnTo>
                  <a:pt x="242933" y="121466"/>
                </a:lnTo>
                <a:lnTo>
                  <a:pt x="121466" y="0"/>
                </a:lnTo>
                <a:close/>
              </a:path>
            </a:pathLst>
          </a:custGeom>
          <a:solidFill>
            <a:srgbClr val="094780"/>
          </a:solidFill>
          <a:ln>
            <a:noFill/>
          </a:ln>
        </p:spPr>
        <p:txBody>
          <a:bodyPr wrap="square" lIns="0" tIns="0" rIns="0" bIns="0" rtlCol="0"/>
          <a:lstStyle/>
          <a:p>
            <a:endParaRPr/>
          </a:p>
        </p:txBody>
      </p:sp>
      <p:pic>
        <p:nvPicPr>
          <p:cNvPr id="18" name="Picture 17">
            <a:extLst>
              <a:ext uri="{FF2B5EF4-FFF2-40B4-BE49-F238E27FC236}">
                <a16:creationId xmlns:a16="http://schemas.microsoft.com/office/drawing/2014/main" id="{338A189A-0209-B2D9-B856-B749F66408AE}"/>
              </a:ext>
            </a:extLst>
          </p:cNvPr>
          <p:cNvPicPr>
            <a:picLocks noChangeAspect="1"/>
          </p:cNvPicPr>
          <p:nvPr/>
        </p:nvPicPr>
        <p:blipFill>
          <a:blip r:embed="rId3"/>
          <a:stretch>
            <a:fillRect/>
          </a:stretch>
        </p:blipFill>
        <p:spPr>
          <a:xfrm>
            <a:off x="2653574" y="5916953"/>
            <a:ext cx="3010234" cy="1138158"/>
          </a:xfrm>
          <a:prstGeom prst="rect">
            <a:avLst/>
          </a:prstGeom>
        </p:spPr>
      </p:pic>
      <p:sp>
        <p:nvSpPr>
          <p:cNvPr id="19" name="object 10">
            <a:extLst>
              <a:ext uri="{FF2B5EF4-FFF2-40B4-BE49-F238E27FC236}">
                <a16:creationId xmlns:a16="http://schemas.microsoft.com/office/drawing/2014/main" id="{F0274147-CEDB-1B1C-CA86-393AB9374BD8}"/>
              </a:ext>
            </a:extLst>
          </p:cNvPr>
          <p:cNvSpPr txBox="1"/>
          <p:nvPr/>
        </p:nvSpPr>
        <p:spPr>
          <a:xfrm>
            <a:off x="439614" y="5924058"/>
            <a:ext cx="3010234" cy="310341"/>
          </a:xfrm>
          <a:prstGeom prst="rect">
            <a:avLst/>
          </a:prstGeom>
          <a:solidFill>
            <a:srgbClr val="DCDDDE">
              <a:alpha val="34999"/>
            </a:srgbClr>
          </a:solidFill>
        </p:spPr>
        <p:txBody>
          <a:bodyPr vert="horz" wrap="square" lIns="0" tIns="48260" rIns="0" bIns="0" rtlCol="0">
            <a:spAutoFit/>
          </a:bodyPr>
          <a:lstStyle/>
          <a:p>
            <a:pPr marL="88900">
              <a:lnSpc>
                <a:spcPct val="100000"/>
              </a:lnSpc>
              <a:spcBef>
                <a:spcPts val="380"/>
              </a:spcBef>
            </a:pPr>
            <a:r>
              <a:rPr lang="en-US" sz="1700" b="1" dirty="0">
                <a:solidFill>
                  <a:srgbClr val="094780"/>
                </a:solidFill>
                <a:latin typeface="Trebuchet MS"/>
                <a:ea typeface="+mj-ea"/>
              </a:rPr>
              <a:t>Biological Neural Network</a:t>
            </a:r>
            <a:r>
              <a:rPr sz="1700" b="1" dirty="0">
                <a:solidFill>
                  <a:srgbClr val="094780"/>
                </a:solidFill>
                <a:latin typeface="Trebuchet MS"/>
                <a:ea typeface="+mj-ea"/>
              </a:rPr>
              <a:t>:</a:t>
            </a:r>
          </a:p>
        </p:txBody>
      </p:sp>
      <p:sp>
        <p:nvSpPr>
          <p:cNvPr id="20" name="object 8">
            <a:extLst>
              <a:ext uri="{FF2B5EF4-FFF2-40B4-BE49-F238E27FC236}">
                <a16:creationId xmlns:a16="http://schemas.microsoft.com/office/drawing/2014/main" id="{E23E554D-4251-129C-63C0-CF78378A9CE5}"/>
              </a:ext>
            </a:extLst>
          </p:cNvPr>
          <p:cNvSpPr txBox="1"/>
          <p:nvPr/>
        </p:nvSpPr>
        <p:spPr>
          <a:xfrm>
            <a:off x="439614" y="6270325"/>
            <a:ext cx="2316286" cy="520655"/>
          </a:xfrm>
          <a:prstGeom prst="rect">
            <a:avLst/>
          </a:prstGeom>
        </p:spPr>
        <p:txBody>
          <a:bodyPr vert="horz" wrap="square" lIns="0" tIns="12700" rIns="0" bIns="0" rtlCol="0">
            <a:spAutoFit/>
          </a:bodyPr>
          <a:lstStyle/>
          <a:p>
            <a:pPr marL="171450" indent="-171450">
              <a:buFont typeface="Arial" panose="020B0604020202020204" pitchFamily="34" charset="0"/>
              <a:buChar char="•"/>
            </a:pPr>
            <a:r>
              <a:rPr lang="en-US" sz="1100" dirty="0"/>
              <a:t>Neurons in the brain process signals, inspiring artificial neural networks for data analysis.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350"/>
            <a:ext cx="5260340" cy="7553959"/>
          </a:xfrm>
          <a:custGeom>
            <a:avLst/>
            <a:gdLst/>
            <a:ahLst/>
            <a:cxnLst/>
            <a:rect l="l" t="t" r="r" b="b"/>
            <a:pathLst>
              <a:path w="5260340" h="7553959">
                <a:moveTo>
                  <a:pt x="5259857" y="0"/>
                </a:moveTo>
                <a:lnTo>
                  <a:pt x="0" y="0"/>
                </a:lnTo>
                <a:lnTo>
                  <a:pt x="0" y="7553655"/>
                </a:lnTo>
                <a:lnTo>
                  <a:pt x="5259857" y="7553655"/>
                </a:lnTo>
                <a:lnTo>
                  <a:pt x="5259857" y="0"/>
                </a:lnTo>
                <a:close/>
              </a:path>
            </a:pathLst>
          </a:custGeom>
          <a:solidFill>
            <a:srgbClr val="094780"/>
          </a:solidFill>
        </p:spPr>
        <p:txBody>
          <a:bodyPr wrap="square" lIns="0" tIns="0" rIns="0" bIns="0" rtlCol="0"/>
          <a:lstStyle/>
          <a:p>
            <a:endParaRPr dirty="0"/>
          </a:p>
        </p:txBody>
      </p:sp>
      <p:sp>
        <p:nvSpPr>
          <p:cNvPr id="3" name="object 3"/>
          <p:cNvSpPr txBox="1"/>
          <p:nvPr/>
        </p:nvSpPr>
        <p:spPr>
          <a:xfrm>
            <a:off x="439455" y="722760"/>
            <a:ext cx="4602446" cy="4042132"/>
          </a:xfrm>
          <a:prstGeom prst="rect">
            <a:avLst/>
          </a:prstGeom>
        </p:spPr>
        <p:txBody>
          <a:bodyPr vert="horz" wrap="square" lIns="0" tIns="33020" rIns="0" bIns="0" rtlCol="0">
            <a:spAutoFit/>
          </a:bodyPr>
          <a:lstStyle/>
          <a:p>
            <a:pPr marL="38100" marR="582295">
              <a:spcBef>
                <a:spcPts val="260"/>
              </a:spcBef>
            </a:pPr>
            <a:r>
              <a:rPr lang="en-US" sz="1400" b="1" spc="-60" dirty="0">
                <a:solidFill>
                  <a:srgbClr val="FFFFFF"/>
                </a:solidFill>
                <a:latin typeface="Trebuchet MS"/>
              </a:rPr>
              <a:t>Artificial Neural Network (ANN).</a:t>
            </a:r>
          </a:p>
          <a:p>
            <a:pPr marL="38100" marR="582295">
              <a:spcBef>
                <a:spcPts val="260"/>
              </a:spcBef>
            </a:pPr>
            <a:endParaRPr lang="en-US" sz="1400" b="1" spc="-60" dirty="0">
              <a:solidFill>
                <a:srgbClr val="FFFFFF"/>
              </a:solidFill>
              <a:latin typeface="Trebuchet MS"/>
            </a:endParaRPr>
          </a:p>
          <a:p>
            <a:pPr marL="38100" marR="582295">
              <a:spcBef>
                <a:spcPts val="260"/>
              </a:spcBef>
            </a:pPr>
            <a:r>
              <a:rPr lang="en-US" sz="1000" b="1" dirty="0">
                <a:solidFill>
                  <a:srgbClr val="A0A7D8"/>
                </a:solidFill>
                <a:latin typeface="Trebuchet MS"/>
                <a:cs typeface="Trebuchet MS"/>
              </a:rPr>
              <a:t>Model Overview:</a:t>
            </a:r>
          </a:p>
          <a:p>
            <a:pPr marL="209550" marR="582295" indent="-171450">
              <a:spcBef>
                <a:spcPts val="260"/>
              </a:spcBef>
              <a:buFontTx/>
              <a:buChar char="-"/>
            </a:pPr>
            <a:r>
              <a:rPr lang="en-US" sz="1000" dirty="0">
                <a:solidFill>
                  <a:schemeClr val="bg1"/>
                </a:solidFill>
                <a:latin typeface="Trebuchet MS"/>
                <a:cs typeface="Trebuchet MS"/>
              </a:rPr>
              <a:t>An Artificial Neural Network (ANN) is a computational model designed to mimic the way human brains process information. It consists of layers of interconnected neurons that adjust weights to make predictions based on the input data.</a:t>
            </a:r>
          </a:p>
          <a:p>
            <a:pPr marL="38100" marR="582295">
              <a:spcBef>
                <a:spcPts val="260"/>
              </a:spcBef>
            </a:pPr>
            <a:r>
              <a:rPr lang="en-US" sz="1000" b="1" dirty="0">
                <a:solidFill>
                  <a:srgbClr val="A0A7D8"/>
                </a:solidFill>
                <a:latin typeface="Trebuchet MS"/>
                <a:cs typeface="Trebuchet MS"/>
              </a:rPr>
              <a:t>Explanation of Layers:</a:t>
            </a:r>
          </a:p>
          <a:p>
            <a:pPr marL="209550" marR="582295" indent="-171450">
              <a:spcBef>
                <a:spcPts val="260"/>
              </a:spcBef>
              <a:buFontTx/>
              <a:buChar char="-"/>
            </a:pPr>
            <a:r>
              <a:rPr lang="en-US" sz="1000" dirty="0">
                <a:solidFill>
                  <a:schemeClr val="bg1"/>
                </a:solidFill>
                <a:latin typeface="Trebuchet MS"/>
                <a:cs typeface="Trebuchet MS"/>
              </a:rPr>
              <a:t>In this diagram, we have four input nodes (green) representing different features fed into the network. These inputs are processed in the hidden layer (blue), which learns complex patterns through weighted connections. The output layer (red) gives us the final prediction.</a:t>
            </a:r>
          </a:p>
          <a:p>
            <a:pPr marL="38100" marR="582295">
              <a:spcBef>
                <a:spcPts val="260"/>
              </a:spcBef>
            </a:pPr>
            <a:r>
              <a:rPr lang="en-US" sz="1000" b="1" dirty="0">
                <a:solidFill>
                  <a:srgbClr val="A0A7D8"/>
                </a:solidFill>
                <a:latin typeface="Trebuchet MS"/>
                <a:cs typeface="Trebuchet MS"/>
              </a:rPr>
              <a:t>Mechanism of Learning:</a:t>
            </a:r>
          </a:p>
          <a:p>
            <a:pPr marL="209550" marR="582295" indent="-171450">
              <a:spcBef>
                <a:spcPts val="260"/>
              </a:spcBef>
              <a:buFontTx/>
              <a:buChar char="-"/>
            </a:pPr>
            <a:r>
              <a:rPr lang="en-US" sz="1000" dirty="0">
                <a:solidFill>
                  <a:schemeClr val="bg1"/>
                </a:solidFill>
                <a:latin typeface="Trebuchet MS"/>
                <a:cs typeface="Trebuchet MS"/>
              </a:rPr>
              <a:t>The network works by adjusting weights during training to minimize the difference between predicted and actual outputs. It uses an activation function to introduce non-linearity, allowing the model to learn more sophisticated relationships in the data.</a:t>
            </a:r>
          </a:p>
          <a:p>
            <a:pPr marL="38100" marR="582295">
              <a:spcBef>
                <a:spcPts val="260"/>
              </a:spcBef>
            </a:pPr>
            <a:r>
              <a:rPr lang="en-US" sz="1000" b="1" dirty="0">
                <a:solidFill>
                  <a:srgbClr val="A0A7D8"/>
                </a:solidFill>
                <a:latin typeface="Trebuchet MS"/>
                <a:cs typeface="Trebuchet MS"/>
              </a:rPr>
              <a:t>Comparison with Traditional Models:</a:t>
            </a:r>
          </a:p>
          <a:p>
            <a:pPr marL="38100" marR="582295">
              <a:spcBef>
                <a:spcPts val="260"/>
              </a:spcBef>
            </a:pPr>
            <a:r>
              <a:rPr lang="en-US" sz="1000" dirty="0">
                <a:solidFill>
                  <a:schemeClr val="bg1"/>
                </a:solidFill>
                <a:latin typeface="Trebuchet MS"/>
                <a:cs typeface="Trebuchet MS"/>
              </a:rPr>
              <a:t>- Compared to traditional models like Random Forest, ANNs excel at handling complex and non-linear data, making them a strong choice for tasks like image recognition or stock price prediction when the underlying relationships are intricate.</a:t>
            </a:r>
          </a:p>
        </p:txBody>
      </p:sp>
      <p:grpSp>
        <p:nvGrpSpPr>
          <p:cNvPr id="5" name="object 5"/>
          <p:cNvGrpSpPr/>
          <p:nvPr/>
        </p:nvGrpSpPr>
        <p:grpSpPr>
          <a:xfrm>
            <a:off x="439454" y="459003"/>
            <a:ext cx="9641323" cy="6660945"/>
            <a:chOff x="439454" y="459003"/>
            <a:chExt cx="9641323" cy="6660945"/>
          </a:xfrm>
        </p:grpSpPr>
        <p:sp>
          <p:nvSpPr>
            <p:cNvPr id="6" name="object 6"/>
            <p:cNvSpPr/>
            <p:nvPr/>
          </p:nvSpPr>
          <p:spPr>
            <a:xfrm>
              <a:off x="439454" y="459003"/>
              <a:ext cx="9641205" cy="0"/>
            </a:xfrm>
            <a:custGeom>
              <a:avLst/>
              <a:gdLst/>
              <a:ahLst/>
              <a:cxnLst/>
              <a:rect l="l" t="t" r="r" b="b"/>
              <a:pathLst>
                <a:path w="9641205">
                  <a:moveTo>
                    <a:pt x="0" y="0"/>
                  </a:moveTo>
                  <a:lnTo>
                    <a:pt x="9640798" y="0"/>
                  </a:lnTo>
                </a:path>
              </a:pathLst>
            </a:custGeom>
            <a:ln w="12700">
              <a:solidFill>
                <a:srgbClr val="FFFFFF"/>
              </a:solidFill>
            </a:ln>
          </p:spPr>
          <p:txBody>
            <a:bodyPr wrap="square" lIns="0" tIns="0" rIns="0" bIns="0" rtlCol="0"/>
            <a:lstStyle/>
            <a:p>
              <a:endParaRPr/>
            </a:p>
          </p:txBody>
        </p:sp>
        <p:sp>
          <p:nvSpPr>
            <p:cNvPr id="7" name="object 7"/>
            <p:cNvSpPr/>
            <p:nvPr/>
          </p:nvSpPr>
          <p:spPr>
            <a:xfrm>
              <a:off x="439454" y="7119948"/>
              <a:ext cx="9641205" cy="0"/>
            </a:xfrm>
            <a:custGeom>
              <a:avLst/>
              <a:gdLst/>
              <a:ahLst/>
              <a:cxnLst/>
              <a:rect l="l" t="t" r="r" b="b"/>
              <a:pathLst>
                <a:path w="9641205">
                  <a:moveTo>
                    <a:pt x="0" y="0"/>
                  </a:moveTo>
                  <a:lnTo>
                    <a:pt x="9640798" y="0"/>
                  </a:lnTo>
                </a:path>
              </a:pathLst>
            </a:custGeom>
            <a:ln w="12700">
              <a:solidFill>
                <a:srgbClr val="FFFFFF"/>
              </a:solidFill>
            </a:ln>
          </p:spPr>
          <p:txBody>
            <a:bodyPr wrap="square" lIns="0" tIns="0" rIns="0" bIns="0" rtlCol="0"/>
            <a:lstStyle/>
            <a:p>
              <a:endParaRPr/>
            </a:p>
          </p:txBody>
        </p:sp>
        <p:sp>
          <p:nvSpPr>
            <p:cNvPr id="8" name="object 8"/>
            <p:cNvSpPr/>
            <p:nvPr/>
          </p:nvSpPr>
          <p:spPr>
            <a:xfrm>
              <a:off x="5259857" y="459003"/>
              <a:ext cx="4820920" cy="0"/>
            </a:xfrm>
            <a:custGeom>
              <a:avLst/>
              <a:gdLst/>
              <a:ahLst/>
              <a:cxnLst/>
              <a:rect l="l" t="t" r="r" b="b"/>
              <a:pathLst>
                <a:path w="4820920">
                  <a:moveTo>
                    <a:pt x="0" y="0"/>
                  </a:moveTo>
                  <a:lnTo>
                    <a:pt x="4820399" y="0"/>
                  </a:lnTo>
                </a:path>
              </a:pathLst>
            </a:custGeom>
            <a:ln w="12700">
              <a:solidFill>
                <a:srgbClr val="094780"/>
              </a:solidFill>
            </a:ln>
          </p:spPr>
          <p:txBody>
            <a:bodyPr wrap="square" lIns="0" tIns="0" rIns="0" bIns="0" rtlCol="0"/>
            <a:lstStyle/>
            <a:p>
              <a:endParaRPr/>
            </a:p>
          </p:txBody>
        </p:sp>
        <p:sp>
          <p:nvSpPr>
            <p:cNvPr id="9" name="object 9"/>
            <p:cNvSpPr/>
            <p:nvPr/>
          </p:nvSpPr>
          <p:spPr>
            <a:xfrm>
              <a:off x="5259857" y="7119948"/>
              <a:ext cx="4820920" cy="0"/>
            </a:xfrm>
            <a:custGeom>
              <a:avLst/>
              <a:gdLst/>
              <a:ahLst/>
              <a:cxnLst/>
              <a:rect l="l" t="t" r="r" b="b"/>
              <a:pathLst>
                <a:path w="4820920">
                  <a:moveTo>
                    <a:pt x="0" y="0"/>
                  </a:moveTo>
                  <a:lnTo>
                    <a:pt x="4820399" y="0"/>
                  </a:lnTo>
                </a:path>
              </a:pathLst>
            </a:custGeom>
            <a:ln w="12700">
              <a:solidFill>
                <a:srgbClr val="094780"/>
              </a:solidFill>
            </a:ln>
          </p:spPr>
          <p:txBody>
            <a:bodyPr wrap="square" lIns="0" tIns="0" rIns="0" bIns="0" rtlCol="0"/>
            <a:lstStyle/>
            <a:p>
              <a:endParaRPr/>
            </a:p>
          </p:txBody>
        </p:sp>
      </p:grpSp>
      <p:sp>
        <p:nvSpPr>
          <p:cNvPr id="11" name="object 11"/>
          <p:cNvSpPr txBox="1"/>
          <p:nvPr/>
        </p:nvSpPr>
        <p:spPr>
          <a:xfrm>
            <a:off x="5920546" y="635557"/>
            <a:ext cx="3934460" cy="174407"/>
          </a:xfrm>
          <a:prstGeom prst="rect">
            <a:avLst/>
          </a:prstGeom>
        </p:spPr>
        <p:txBody>
          <a:bodyPr vert="horz" wrap="square" lIns="0" tIns="12700" rIns="0" bIns="0" rtlCol="0">
            <a:spAutoFit/>
          </a:bodyPr>
          <a:lstStyle/>
          <a:p>
            <a:pPr marL="12700" algn="ctr">
              <a:lnSpc>
                <a:spcPct val="100000"/>
              </a:lnSpc>
              <a:spcBef>
                <a:spcPts val="100"/>
              </a:spcBef>
            </a:pPr>
            <a:r>
              <a:rPr lang="en-US" sz="1050" dirty="0"/>
              <a:t>Multilayer Perceptron (MLP)</a:t>
            </a:r>
            <a:endParaRPr sz="1050" dirty="0">
              <a:latin typeface="Trebuchet MS"/>
              <a:cs typeface="Trebuchet MS"/>
            </a:endParaRPr>
          </a:p>
        </p:txBody>
      </p:sp>
      <p:sp>
        <p:nvSpPr>
          <p:cNvPr id="46" name="object 46"/>
          <p:cNvSpPr txBox="1"/>
          <p:nvPr/>
        </p:nvSpPr>
        <p:spPr>
          <a:xfrm>
            <a:off x="5345882" y="6678559"/>
            <a:ext cx="3695180" cy="407804"/>
          </a:xfrm>
          <a:prstGeom prst="rect">
            <a:avLst/>
          </a:prstGeom>
        </p:spPr>
        <p:txBody>
          <a:bodyPr vert="horz" wrap="square" lIns="0" tIns="12700" rIns="0" bIns="0" rtlCol="0">
            <a:spAutoFit/>
          </a:bodyPr>
          <a:lstStyle/>
          <a:p>
            <a:pPr marL="12700">
              <a:lnSpc>
                <a:spcPct val="100000"/>
              </a:lnSpc>
              <a:spcBef>
                <a:spcPts val="100"/>
              </a:spcBef>
            </a:pPr>
            <a:r>
              <a:rPr lang="en-US" sz="800" dirty="0">
                <a:latin typeface="Tahoma"/>
                <a:cs typeface="Tahoma"/>
              </a:rPr>
              <a:t>Source: </a:t>
            </a:r>
          </a:p>
          <a:p>
            <a:pPr marL="12700">
              <a:lnSpc>
                <a:spcPct val="100000"/>
              </a:lnSpc>
              <a:spcBef>
                <a:spcPts val="100"/>
              </a:spcBef>
            </a:pPr>
            <a:r>
              <a:rPr lang="en-US" sz="800" spc="-30" dirty="0">
                <a:latin typeface="Tahoma"/>
                <a:cs typeface="Tahoma"/>
                <a:hlinkClick r:id="rId2"/>
              </a:rPr>
              <a:t>https://galaxyinferno.com/explaining-the-components-of-a-neural-network-ai/</a:t>
            </a:r>
            <a:endParaRPr lang="en-US" sz="800" spc="-30" dirty="0">
              <a:latin typeface="Tahoma"/>
              <a:cs typeface="Tahoma"/>
            </a:endParaRPr>
          </a:p>
          <a:p>
            <a:pPr marL="12700">
              <a:lnSpc>
                <a:spcPct val="100000"/>
              </a:lnSpc>
              <a:spcBef>
                <a:spcPts val="100"/>
              </a:spcBef>
            </a:pPr>
            <a:r>
              <a:rPr lang="en-US" sz="800" u="sng" dirty="0">
                <a:latin typeface="Tahoma"/>
                <a:cs typeface="Tahoma"/>
              </a:rPr>
              <a:t>https://mohameddhaoui.github.io/deeplearning/LSTM/</a:t>
            </a:r>
          </a:p>
        </p:txBody>
      </p:sp>
      <p:sp>
        <p:nvSpPr>
          <p:cNvPr id="58" name="object 58"/>
          <p:cNvSpPr txBox="1"/>
          <p:nvPr/>
        </p:nvSpPr>
        <p:spPr>
          <a:xfrm>
            <a:off x="9897020" y="7248170"/>
            <a:ext cx="132080" cy="151323"/>
          </a:xfrm>
          <a:prstGeom prst="rect">
            <a:avLst/>
          </a:prstGeom>
        </p:spPr>
        <p:txBody>
          <a:bodyPr vert="horz" wrap="square" lIns="0" tIns="12700" rIns="0" bIns="0" rtlCol="0">
            <a:spAutoFit/>
          </a:bodyPr>
          <a:lstStyle/>
          <a:p>
            <a:pPr marL="12700">
              <a:lnSpc>
                <a:spcPct val="100000"/>
              </a:lnSpc>
              <a:spcBef>
                <a:spcPts val="100"/>
              </a:spcBef>
            </a:pPr>
            <a:r>
              <a:rPr lang="en-US" sz="900" spc="-55" dirty="0">
                <a:solidFill>
                  <a:schemeClr val="tx1"/>
                </a:solidFill>
                <a:latin typeface="Arial MT"/>
                <a:cs typeface="Arial MT"/>
              </a:rPr>
              <a:t>22</a:t>
            </a:r>
            <a:endParaRPr sz="900" dirty="0">
              <a:solidFill>
                <a:schemeClr val="tx1"/>
              </a:solidFill>
              <a:latin typeface="Arial MT"/>
              <a:cs typeface="Arial MT"/>
            </a:endParaRPr>
          </a:p>
        </p:txBody>
      </p:sp>
      <p:sp>
        <p:nvSpPr>
          <p:cNvPr id="64" name="object 2">
            <a:extLst>
              <a:ext uri="{FF2B5EF4-FFF2-40B4-BE49-F238E27FC236}">
                <a16:creationId xmlns:a16="http://schemas.microsoft.com/office/drawing/2014/main" id="{8E25176E-622B-C0AA-17B1-29F3649BDF53}"/>
              </a:ext>
            </a:extLst>
          </p:cNvPr>
          <p:cNvSpPr/>
          <p:nvPr/>
        </p:nvSpPr>
        <p:spPr>
          <a:xfrm>
            <a:off x="9855006" y="7438538"/>
            <a:ext cx="243204" cy="124312"/>
          </a:xfrm>
          <a:custGeom>
            <a:avLst/>
            <a:gdLst/>
            <a:ahLst/>
            <a:cxnLst/>
            <a:rect l="l" t="t" r="r" b="b"/>
            <a:pathLst>
              <a:path w="243204" h="121920">
                <a:moveTo>
                  <a:pt x="121466" y="0"/>
                </a:moveTo>
                <a:lnTo>
                  <a:pt x="0" y="121466"/>
                </a:lnTo>
                <a:lnTo>
                  <a:pt x="242933" y="121466"/>
                </a:lnTo>
                <a:lnTo>
                  <a:pt x="121466" y="0"/>
                </a:lnTo>
                <a:close/>
              </a:path>
            </a:pathLst>
          </a:custGeom>
          <a:solidFill>
            <a:srgbClr val="094780"/>
          </a:solidFill>
        </p:spPr>
        <p:txBody>
          <a:bodyPr wrap="square" lIns="0" tIns="0" rIns="0" bIns="0" rtlCol="0"/>
          <a:lstStyle/>
          <a:p>
            <a:endParaRPr/>
          </a:p>
        </p:txBody>
      </p:sp>
      <p:pic>
        <p:nvPicPr>
          <p:cNvPr id="4" name="Picture 3">
            <a:extLst>
              <a:ext uri="{FF2B5EF4-FFF2-40B4-BE49-F238E27FC236}">
                <a16:creationId xmlns:a16="http://schemas.microsoft.com/office/drawing/2014/main" id="{8B21970C-50CF-726F-6583-83D4EC95F15B}"/>
              </a:ext>
            </a:extLst>
          </p:cNvPr>
          <p:cNvPicPr>
            <a:picLocks noChangeAspect="1"/>
          </p:cNvPicPr>
          <p:nvPr/>
        </p:nvPicPr>
        <p:blipFill>
          <a:blip r:embed="rId3"/>
          <a:stretch>
            <a:fillRect/>
          </a:stretch>
        </p:blipFill>
        <p:spPr>
          <a:xfrm rot="10800000" flipH="1" flipV="1">
            <a:off x="5420362" y="919904"/>
            <a:ext cx="5067271" cy="3337565"/>
          </a:xfrm>
          <a:prstGeom prst="rect">
            <a:avLst/>
          </a:prstGeom>
        </p:spPr>
      </p:pic>
      <p:sp>
        <p:nvSpPr>
          <p:cNvPr id="12" name="object 8">
            <a:extLst>
              <a:ext uri="{FF2B5EF4-FFF2-40B4-BE49-F238E27FC236}">
                <a16:creationId xmlns:a16="http://schemas.microsoft.com/office/drawing/2014/main" id="{00BBB601-6FDF-5BC9-87CE-E9AE0C45D1AF}"/>
              </a:ext>
            </a:extLst>
          </p:cNvPr>
          <p:cNvSpPr txBox="1"/>
          <p:nvPr/>
        </p:nvSpPr>
        <p:spPr>
          <a:xfrm>
            <a:off x="439454" y="4874832"/>
            <a:ext cx="4602446" cy="1871410"/>
          </a:xfrm>
          <a:prstGeom prst="rect">
            <a:avLst/>
          </a:prstGeom>
        </p:spPr>
        <p:txBody>
          <a:bodyPr vert="horz" wrap="square" lIns="0" tIns="12700" rIns="0" bIns="0" rtlCol="0">
            <a:spAutoFit/>
          </a:bodyPr>
          <a:lstStyle/>
          <a:p>
            <a:pPr marL="12700" marR="5080">
              <a:lnSpc>
                <a:spcPct val="106100"/>
              </a:lnSpc>
              <a:spcBef>
                <a:spcPts val="100"/>
              </a:spcBef>
            </a:pPr>
            <a:r>
              <a:rPr lang="en-US" sz="1100" dirty="0">
                <a:solidFill>
                  <a:srgbClr val="A0A7D8"/>
                </a:solidFill>
                <a:latin typeface="Trebuchet MS"/>
                <a:cs typeface="Trebuchet MS"/>
              </a:rPr>
              <a:t>Key Features of MLP:</a:t>
            </a:r>
            <a:endParaRPr lang="en-US" sz="1100" dirty="0">
              <a:solidFill>
                <a:schemeClr val="bg1"/>
              </a:solidFill>
              <a:latin typeface="Trebuchet MS"/>
              <a:cs typeface="Trebuchet MS"/>
            </a:endParaRPr>
          </a:p>
          <a:p>
            <a:pPr marL="12700" marR="5080">
              <a:lnSpc>
                <a:spcPct val="106100"/>
              </a:lnSpc>
              <a:spcBef>
                <a:spcPts val="100"/>
              </a:spcBef>
            </a:pPr>
            <a:r>
              <a:rPr lang="en-US" sz="1100" dirty="0">
                <a:solidFill>
                  <a:schemeClr val="bg1"/>
                </a:solidFill>
                <a:latin typeface="Trebuchet MS"/>
                <a:cs typeface="Trebuchet MS"/>
              </a:rPr>
              <a:t>- Input layer, hidden layer(s), output layer: It consists of an input layer, one or more hidden layers, and an output layer.</a:t>
            </a:r>
          </a:p>
          <a:p>
            <a:pPr marL="184150" marR="5080" indent="-171450">
              <a:lnSpc>
                <a:spcPct val="106100"/>
              </a:lnSpc>
              <a:spcBef>
                <a:spcPts val="100"/>
              </a:spcBef>
              <a:buFontTx/>
              <a:buChar char="-"/>
            </a:pPr>
            <a:endParaRPr lang="en-US" sz="1100" dirty="0">
              <a:solidFill>
                <a:schemeClr val="bg1"/>
              </a:solidFill>
              <a:latin typeface="Trebuchet MS"/>
              <a:cs typeface="Trebuchet MS"/>
            </a:endParaRPr>
          </a:p>
          <a:p>
            <a:pPr marL="12700" marR="5080">
              <a:lnSpc>
                <a:spcPct val="106100"/>
              </a:lnSpc>
              <a:spcBef>
                <a:spcPts val="100"/>
              </a:spcBef>
            </a:pPr>
            <a:r>
              <a:rPr lang="en-US" sz="1100" dirty="0">
                <a:solidFill>
                  <a:schemeClr val="bg1"/>
                </a:solidFill>
                <a:latin typeface="Trebuchet MS"/>
                <a:cs typeface="Trebuchet MS"/>
              </a:rPr>
              <a:t>- Fully connected network: Every node (neuron) in one layer </a:t>
            </a:r>
            <a:br>
              <a:rPr lang="en-US" sz="1100" dirty="0">
                <a:solidFill>
                  <a:schemeClr val="bg1"/>
                </a:solidFill>
                <a:latin typeface="Trebuchet MS"/>
                <a:cs typeface="Trebuchet MS"/>
              </a:rPr>
            </a:br>
            <a:r>
              <a:rPr lang="en-US" sz="1100" dirty="0">
                <a:solidFill>
                  <a:schemeClr val="bg1"/>
                </a:solidFill>
                <a:latin typeface="Trebuchet MS"/>
                <a:cs typeface="Trebuchet MS"/>
              </a:rPr>
              <a:t>is connected to every node in the next layer.</a:t>
            </a:r>
          </a:p>
          <a:p>
            <a:pPr marL="184150" marR="5080" indent="-171450">
              <a:lnSpc>
                <a:spcPct val="106100"/>
              </a:lnSpc>
              <a:spcBef>
                <a:spcPts val="100"/>
              </a:spcBef>
              <a:buFontTx/>
              <a:buChar char="-"/>
            </a:pPr>
            <a:endParaRPr lang="en-US" sz="1100" dirty="0">
              <a:solidFill>
                <a:schemeClr val="bg1"/>
              </a:solidFill>
              <a:latin typeface="Trebuchet MS"/>
              <a:cs typeface="Trebuchet MS"/>
            </a:endParaRPr>
          </a:p>
          <a:p>
            <a:pPr marL="12700" marR="5080">
              <a:lnSpc>
                <a:spcPct val="106100"/>
              </a:lnSpc>
              <a:spcBef>
                <a:spcPts val="100"/>
              </a:spcBef>
            </a:pPr>
            <a:r>
              <a:rPr lang="en-US" sz="1100" dirty="0">
                <a:solidFill>
                  <a:schemeClr val="bg1"/>
                </a:solidFill>
                <a:latin typeface="Trebuchet MS"/>
                <a:cs typeface="Trebuchet MS"/>
              </a:rPr>
              <a:t>- Feedforward architecture: Information flows in one direction, from the input layer, through the hidden layers, to the output layer.</a:t>
            </a:r>
          </a:p>
          <a:p>
            <a:pPr marL="184150" marR="5080" indent="-171450">
              <a:lnSpc>
                <a:spcPct val="106100"/>
              </a:lnSpc>
              <a:spcBef>
                <a:spcPts val="100"/>
              </a:spcBef>
              <a:buFontTx/>
              <a:buChar char="-"/>
            </a:pPr>
            <a:endParaRPr lang="en-US" sz="1100" dirty="0">
              <a:solidFill>
                <a:schemeClr val="bg1"/>
              </a:solidFill>
              <a:latin typeface="Trebuchet MS"/>
              <a:cs typeface="Trebuchet MS"/>
            </a:endParaRPr>
          </a:p>
        </p:txBody>
      </p:sp>
      <p:pic>
        <p:nvPicPr>
          <p:cNvPr id="4100" name="Picture 4">
            <a:extLst>
              <a:ext uri="{FF2B5EF4-FFF2-40B4-BE49-F238E27FC236}">
                <a16:creationId xmlns:a16="http://schemas.microsoft.com/office/drawing/2014/main" id="{4EC58B68-8382-9ECC-BCE4-D10B039D679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18864"/>
          <a:stretch/>
        </p:blipFill>
        <p:spPr bwMode="auto">
          <a:xfrm>
            <a:off x="5699793" y="4291054"/>
            <a:ext cx="4554151" cy="2321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549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2"/>
            <a:ext cx="10692130" cy="7560309"/>
          </a:xfrm>
          <a:custGeom>
            <a:avLst/>
            <a:gdLst/>
            <a:ahLst/>
            <a:cxnLst/>
            <a:rect l="l" t="t" r="r" b="b"/>
            <a:pathLst>
              <a:path w="10692130" h="7560309">
                <a:moveTo>
                  <a:pt x="10692003" y="0"/>
                </a:moveTo>
                <a:lnTo>
                  <a:pt x="0" y="0"/>
                </a:lnTo>
                <a:lnTo>
                  <a:pt x="0" y="7559992"/>
                </a:lnTo>
                <a:lnTo>
                  <a:pt x="10692003" y="7559992"/>
                </a:lnTo>
                <a:lnTo>
                  <a:pt x="10692003" y="0"/>
                </a:lnTo>
                <a:close/>
              </a:path>
            </a:pathLst>
          </a:custGeom>
          <a:solidFill>
            <a:srgbClr val="094780"/>
          </a:solidFill>
        </p:spPr>
        <p:txBody>
          <a:bodyPr wrap="square" lIns="0" tIns="0" rIns="0" bIns="0" rtlCol="0"/>
          <a:lstStyle/>
          <a:p>
            <a:endParaRPr/>
          </a:p>
        </p:txBody>
      </p:sp>
      <p:sp>
        <p:nvSpPr>
          <p:cNvPr id="13" name="object 13"/>
          <p:cNvSpPr txBox="1"/>
          <p:nvPr/>
        </p:nvSpPr>
        <p:spPr>
          <a:xfrm>
            <a:off x="566173" y="956174"/>
            <a:ext cx="2735827" cy="259045"/>
          </a:xfrm>
          <a:prstGeom prst="rect">
            <a:avLst/>
          </a:prstGeom>
        </p:spPr>
        <p:txBody>
          <a:bodyPr vert="horz" wrap="square" lIns="0" tIns="12700" rIns="0" bIns="0" rtlCol="0">
            <a:spAutoFit/>
          </a:bodyPr>
          <a:lstStyle/>
          <a:p>
            <a:pPr marL="12700">
              <a:lnSpc>
                <a:spcPct val="100000"/>
              </a:lnSpc>
              <a:spcBef>
                <a:spcPts val="100"/>
              </a:spcBef>
            </a:pPr>
            <a:r>
              <a:rPr lang="en-US" sz="1600" b="1" dirty="0">
                <a:solidFill>
                  <a:srgbClr val="FFFFFF"/>
                </a:solidFill>
                <a:latin typeface="Trebuchet MS"/>
                <a:cs typeface="Trebuchet MS"/>
              </a:rPr>
              <a:t>Linear Regression Equation</a:t>
            </a:r>
            <a:endParaRPr sz="1600" dirty="0">
              <a:latin typeface="Trebuchet MS"/>
              <a:cs typeface="Trebuchet MS"/>
            </a:endParaRPr>
          </a:p>
        </p:txBody>
      </p:sp>
      <p:sp>
        <p:nvSpPr>
          <p:cNvPr id="23" name="object 23"/>
          <p:cNvSpPr/>
          <p:nvPr/>
        </p:nvSpPr>
        <p:spPr>
          <a:xfrm>
            <a:off x="432003" y="7438529"/>
            <a:ext cx="243204" cy="121920"/>
          </a:xfrm>
          <a:custGeom>
            <a:avLst/>
            <a:gdLst/>
            <a:ahLst/>
            <a:cxnLst/>
            <a:rect l="l" t="t" r="r" b="b"/>
            <a:pathLst>
              <a:path w="243204" h="121920">
                <a:moveTo>
                  <a:pt x="121475" y="0"/>
                </a:moveTo>
                <a:lnTo>
                  <a:pt x="0" y="121475"/>
                </a:lnTo>
                <a:lnTo>
                  <a:pt x="242938" y="121475"/>
                </a:lnTo>
                <a:lnTo>
                  <a:pt x="121475" y="0"/>
                </a:lnTo>
                <a:close/>
              </a:path>
            </a:pathLst>
          </a:custGeom>
          <a:solidFill>
            <a:srgbClr val="A0A7D8"/>
          </a:solidFill>
        </p:spPr>
        <p:txBody>
          <a:bodyPr wrap="square" lIns="0" tIns="0" rIns="0" bIns="0" rtlCol="0"/>
          <a:lstStyle/>
          <a:p>
            <a:endParaRPr/>
          </a:p>
        </p:txBody>
      </p:sp>
      <p:sp>
        <p:nvSpPr>
          <p:cNvPr id="24" name="object 24"/>
          <p:cNvSpPr txBox="1"/>
          <p:nvPr/>
        </p:nvSpPr>
        <p:spPr>
          <a:xfrm>
            <a:off x="477903" y="7252134"/>
            <a:ext cx="151765" cy="151323"/>
          </a:xfrm>
          <a:prstGeom prst="rect">
            <a:avLst/>
          </a:prstGeom>
        </p:spPr>
        <p:txBody>
          <a:bodyPr vert="horz" wrap="square" lIns="0" tIns="12700" rIns="0" bIns="0" rtlCol="0">
            <a:spAutoFit/>
          </a:bodyPr>
          <a:lstStyle/>
          <a:p>
            <a:pPr marL="12700">
              <a:lnSpc>
                <a:spcPct val="100000"/>
              </a:lnSpc>
              <a:spcBef>
                <a:spcPts val="100"/>
              </a:spcBef>
            </a:pPr>
            <a:r>
              <a:rPr lang="en-US" sz="900" spc="-25" dirty="0">
                <a:solidFill>
                  <a:srgbClr val="FFFFFF"/>
                </a:solidFill>
                <a:latin typeface="Arial MT"/>
                <a:cs typeface="Arial MT"/>
              </a:rPr>
              <a:t>23</a:t>
            </a:r>
            <a:endParaRPr sz="900" dirty="0">
              <a:latin typeface="Arial MT"/>
              <a:cs typeface="Arial MT"/>
            </a:endParaRPr>
          </a:p>
        </p:txBody>
      </p:sp>
      <p:sp>
        <p:nvSpPr>
          <p:cNvPr id="25" name="object 25"/>
          <p:cNvSpPr/>
          <p:nvPr/>
        </p:nvSpPr>
        <p:spPr>
          <a:xfrm>
            <a:off x="553473" y="463562"/>
            <a:ext cx="9780905" cy="0"/>
          </a:xfrm>
          <a:custGeom>
            <a:avLst/>
            <a:gdLst/>
            <a:ahLst/>
            <a:cxnLst/>
            <a:rect l="l" t="t" r="r" b="b"/>
            <a:pathLst>
              <a:path w="9780905">
                <a:moveTo>
                  <a:pt x="0" y="0"/>
                </a:moveTo>
                <a:lnTo>
                  <a:pt x="9780714" y="0"/>
                </a:lnTo>
              </a:path>
            </a:pathLst>
          </a:custGeom>
          <a:ln w="12700">
            <a:solidFill>
              <a:srgbClr val="FFFFFF"/>
            </a:solidFill>
          </a:ln>
        </p:spPr>
        <p:txBody>
          <a:bodyPr wrap="square" lIns="0" tIns="0" rIns="0" bIns="0" rtlCol="0"/>
          <a:lstStyle/>
          <a:p>
            <a:endParaRPr/>
          </a:p>
        </p:txBody>
      </p:sp>
      <p:sp>
        <p:nvSpPr>
          <p:cNvPr id="26" name="object 26"/>
          <p:cNvSpPr/>
          <p:nvPr/>
        </p:nvSpPr>
        <p:spPr>
          <a:xfrm>
            <a:off x="455645" y="7109155"/>
            <a:ext cx="9780905" cy="0"/>
          </a:xfrm>
          <a:custGeom>
            <a:avLst/>
            <a:gdLst/>
            <a:ahLst/>
            <a:cxnLst/>
            <a:rect l="l" t="t" r="r" b="b"/>
            <a:pathLst>
              <a:path w="9780905">
                <a:moveTo>
                  <a:pt x="0" y="0"/>
                </a:moveTo>
                <a:lnTo>
                  <a:pt x="9780714" y="0"/>
                </a:lnTo>
              </a:path>
            </a:pathLst>
          </a:custGeom>
          <a:ln w="12700">
            <a:solidFill>
              <a:srgbClr val="FFFFFF"/>
            </a:solidFill>
          </a:ln>
        </p:spPr>
        <p:txBody>
          <a:bodyPr wrap="square" lIns="0" tIns="0" rIns="0" bIns="0" rtlCol="0"/>
          <a:lstStyle/>
          <a:p>
            <a:endParaRPr/>
          </a:p>
        </p:txBody>
      </p:sp>
      <p:sp>
        <p:nvSpPr>
          <p:cNvPr id="27" name="object 30">
            <a:extLst>
              <a:ext uri="{FF2B5EF4-FFF2-40B4-BE49-F238E27FC236}">
                <a16:creationId xmlns:a16="http://schemas.microsoft.com/office/drawing/2014/main" id="{B69C78F8-1770-29FD-D39D-D703EC2C4594}"/>
              </a:ext>
            </a:extLst>
          </p:cNvPr>
          <p:cNvSpPr txBox="1"/>
          <p:nvPr/>
        </p:nvSpPr>
        <p:spPr>
          <a:xfrm>
            <a:off x="566173" y="1416230"/>
            <a:ext cx="9493885" cy="1984646"/>
          </a:xfrm>
          <a:prstGeom prst="rect">
            <a:avLst/>
          </a:prstGeom>
        </p:spPr>
        <p:txBody>
          <a:bodyPr vert="horz" wrap="square" lIns="0" tIns="12700" rIns="0" bIns="0" rtlCol="0">
            <a:spAutoFit/>
          </a:bodyPr>
          <a:lstStyle/>
          <a:p>
            <a:pPr marL="50800" marR="25400">
              <a:lnSpc>
                <a:spcPct val="106100"/>
              </a:lnSpc>
              <a:spcBef>
                <a:spcPts val="100"/>
              </a:spcBef>
            </a:pPr>
            <a:r>
              <a:rPr lang="en-US" sz="1100" b="1" spc="-10" dirty="0">
                <a:solidFill>
                  <a:srgbClr val="A0A7D8"/>
                </a:solidFill>
                <a:latin typeface="Trebuchet MS"/>
              </a:rPr>
              <a:t>Description:</a:t>
            </a:r>
          </a:p>
          <a:p>
            <a:r>
              <a:rPr lang="en-US" sz="1100" dirty="0">
                <a:solidFill>
                  <a:schemeClr val="bg1"/>
                </a:solidFill>
              </a:rPr>
              <a:t>The </a:t>
            </a:r>
            <a:r>
              <a:rPr lang="en-US" sz="1100" b="1" dirty="0">
                <a:solidFill>
                  <a:schemeClr val="bg1"/>
                </a:solidFill>
              </a:rPr>
              <a:t>Linear Regression Equation</a:t>
            </a:r>
            <a:r>
              <a:rPr lang="en-US" sz="1100" dirty="0">
                <a:solidFill>
                  <a:schemeClr val="bg1"/>
                </a:solidFill>
              </a:rPr>
              <a:t> is used to predict a continuous dependent variable based on one or more independent variables. The equation for simple linear regression (with one independent variable) is:</a:t>
            </a:r>
          </a:p>
          <a:p>
            <a:pPr algn="ctr"/>
            <a:r>
              <a:rPr lang="en-US" sz="1100" b="1" dirty="0">
                <a:solidFill>
                  <a:schemeClr val="bg1"/>
                </a:solidFill>
              </a:rPr>
              <a:t>f(x)= </a:t>
            </a:r>
            <a:r>
              <a:rPr lang="en-US" sz="1100" b="1" dirty="0" err="1">
                <a:solidFill>
                  <a:schemeClr val="bg1"/>
                </a:solidFill>
              </a:rPr>
              <a:t>wx</a:t>
            </a:r>
            <a:r>
              <a:rPr lang="en-US" sz="1100" b="1" dirty="0">
                <a:solidFill>
                  <a:schemeClr val="bg1"/>
                </a:solidFill>
              </a:rPr>
              <a:t> + b</a:t>
            </a:r>
          </a:p>
          <a:p>
            <a:r>
              <a:rPr lang="en-US" sz="1100" b="1" spc="-10" dirty="0">
                <a:solidFill>
                  <a:srgbClr val="A0A7D8"/>
                </a:solidFill>
                <a:latin typeface="Trebuchet MS"/>
              </a:rPr>
              <a:t>Components of the Equation:</a:t>
            </a:r>
          </a:p>
          <a:p>
            <a:pPr marL="222250" marR="25400" indent="-171450">
              <a:lnSpc>
                <a:spcPct val="106100"/>
              </a:lnSpc>
              <a:spcBef>
                <a:spcPts val="100"/>
              </a:spcBef>
              <a:buFont typeface="Arial" panose="020B0604020202020204" pitchFamily="34" charset="0"/>
              <a:buChar char="•"/>
            </a:pPr>
            <a:r>
              <a:rPr lang="en-US" sz="1100" b="1" dirty="0">
                <a:solidFill>
                  <a:schemeClr val="bg1"/>
                </a:solidFill>
                <a:latin typeface="Trebuchet MS"/>
                <a:cs typeface="Trebuchet MS"/>
              </a:rPr>
              <a:t>f(x): This is the predicted output or the dependent variable. It's the value we are trying to predict.</a:t>
            </a:r>
          </a:p>
          <a:p>
            <a:pPr marL="222250" marR="25400" indent="-171450">
              <a:lnSpc>
                <a:spcPct val="106100"/>
              </a:lnSpc>
              <a:spcBef>
                <a:spcPts val="100"/>
              </a:spcBef>
              <a:buFont typeface="Arial" panose="020B0604020202020204" pitchFamily="34" charset="0"/>
              <a:buChar char="•"/>
            </a:pPr>
            <a:r>
              <a:rPr lang="en-US" sz="1100" b="1" dirty="0">
                <a:solidFill>
                  <a:schemeClr val="bg1"/>
                </a:solidFill>
                <a:latin typeface="Trebuchet MS"/>
                <a:cs typeface="Trebuchet MS"/>
              </a:rPr>
              <a:t>w (weight or slope): This represents the slope of the line. It determines how much the predicted value of f(x) changes for a unit change in the independent variable, x.</a:t>
            </a:r>
          </a:p>
          <a:p>
            <a:pPr marL="222250" marR="25400" indent="-171450">
              <a:lnSpc>
                <a:spcPct val="106100"/>
              </a:lnSpc>
              <a:spcBef>
                <a:spcPts val="100"/>
              </a:spcBef>
              <a:buFont typeface="Arial" panose="020B0604020202020204" pitchFamily="34" charset="0"/>
              <a:buChar char="•"/>
            </a:pPr>
            <a:r>
              <a:rPr lang="en-US" sz="1100" b="1" dirty="0">
                <a:solidFill>
                  <a:schemeClr val="bg1"/>
                </a:solidFill>
                <a:latin typeface="Trebuchet MS"/>
                <a:cs typeface="Trebuchet MS"/>
              </a:rPr>
              <a:t>x (input feature or independent variable): This is the input feature or variable we use to make predictions. In a simple linear regression, we have only one independent variable.</a:t>
            </a:r>
          </a:p>
          <a:p>
            <a:pPr marL="222250" marR="25400" indent="-171450">
              <a:lnSpc>
                <a:spcPct val="106100"/>
              </a:lnSpc>
              <a:spcBef>
                <a:spcPts val="100"/>
              </a:spcBef>
              <a:buFont typeface="Arial" panose="020B0604020202020204" pitchFamily="34" charset="0"/>
              <a:buChar char="•"/>
            </a:pPr>
            <a:r>
              <a:rPr lang="en-US" sz="1100" b="1" dirty="0">
                <a:solidFill>
                  <a:schemeClr val="bg1"/>
                </a:solidFill>
                <a:latin typeface="Trebuchet MS"/>
                <a:cs typeface="Trebuchet MS"/>
              </a:rPr>
              <a:t>b (bias or intercept): This is the y-intercept, which is the value of f(x) when x is zero. It adjusts the height of the regression line.</a:t>
            </a:r>
          </a:p>
        </p:txBody>
      </p:sp>
      <p:sp>
        <p:nvSpPr>
          <p:cNvPr id="29" name="object 30">
            <a:extLst>
              <a:ext uri="{FF2B5EF4-FFF2-40B4-BE49-F238E27FC236}">
                <a16:creationId xmlns:a16="http://schemas.microsoft.com/office/drawing/2014/main" id="{4BB23A36-5A38-A25B-42DE-526B7793D062}"/>
              </a:ext>
            </a:extLst>
          </p:cNvPr>
          <p:cNvSpPr txBox="1"/>
          <p:nvPr/>
        </p:nvSpPr>
        <p:spPr>
          <a:xfrm>
            <a:off x="566173" y="3601887"/>
            <a:ext cx="9493885" cy="2435026"/>
          </a:xfrm>
          <a:prstGeom prst="rect">
            <a:avLst/>
          </a:prstGeom>
        </p:spPr>
        <p:txBody>
          <a:bodyPr vert="horz" wrap="square" lIns="0" tIns="12700" rIns="0" bIns="0" rtlCol="0">
            <a:spAutoFit/>
          </a:bodyPr>
          <a:lstStyle/>
          <a:p>
            <a:pPr marL="50800" marR="25400">
              <a:lnSpc>
                <a:spcPct val="106100"/>
              </a:lnSpc>
              <a:spcBef>
                <a:spcPts val="100"/>
              </a:spcBef>
            </a:pPr>
            <a:r>
              <a:rPr lang="en-US" sz="1100" b="1" dirty="0">
                <a:solidFill>
                  <a:schemeClr val="bg1"/>
                </a:solidFill>
                <a:latin typeface="Trebuchet MS"/>
              </a:rPr>
              <a:t>Linear regression finds the relationship between the dependent variable (f(x)) and the independent variable (x) by fitting a line to the data. The goal is to determine the values of w (slope) and b (intercept) that minimize the difference between the predicted values (f(x)) and the actual observed values in the data.</a:t>
            </a:r>
          </a:p>
          <a:p>
            <a:pPr marL="50800" marR="25400">
              <a:lnSpc>
                <a:spcPct val="106100"/>
              </a:lnSpc>
              <a:spcBef>
                <a:spcPts val="100"/>
              </a:spcBef>
            </a:pPr>
            <a:endParaRPr lang="en-US" sz="1100" b="1" dirty="0">
              <a:solidFill>
                <a:schemeClr val="bg1"/>
              </a:solidFill>
              <a:latin typeface="Trebuchet MS"/>
            </a:endParaRPr>
          </a:p>
          <a:p>
            <a:pPr marL="50800" marR="25400">
              <a:lnSpc>
                <a:spcPct val="106100"/>
              </a:lnSpc>
              <a:spcBef>
                <a:spcPts val="100"/>
              </a:spcBef>
            </a:pPr>
            <a:r>
              <a:rPr lang="en-US" sz="1100" b="1" dirty="0">
                <a:solidFill>
                  <a:srgbClr val="A0A7D8"/>
                </a:solidFill>
                <a:latin typeface="Trebuchet MS"/>
              </a:rPr>
              <a:t>Why it Matters:</a:t>
            </a:r>
          </a:p>
          <a:p>
            <a:pPr marL="222250" marR="25400" indent="-171450">
              <a:lnSpc>
                <a:spcPct val="106100"/>
              </a:lnSpc>
              <a:spcBef>
                <a:spcPts val="100"/>
              </a:spcBef>
              <a:buFont typeface="Arial" panose="020B0604020202020204" pitchFamily="34" charset="0"/>
              <a:buChar char="•"/>
            </a:pPr>
            <a:r>
              <a:rPr lang="en-US" sz="1100" b="1" dirty="0">
                <a:solidFill>
                  <a:schemeClr val="bg1"/>
                </a:solidFill>
                <a:latin typeface="Trebuchet MS"/>
              </a:rPr>
              <a:t>Prediction: Once the line is fitted to the data, you can predict the output (f(x)) for new values of x.</a:t>
            </a:r>
          </a:p>
          <a:p>
            <a:pPr marL="222250" marR="25400" indent="-171450">
              <a:lnSpc>
                <a:spcPct val="106100"/>
              </a:lnSpc>
              <a:spcBef>
                <a:spcPts val="100"/>
              </a:spcBef>
              <a:buFont typeface="Arial" panose="020B0604020202020204" pitchFamily="34" charset="0"/>
              <a:buChar char="•"/>
            </a:pPr>
            <a:r>
              <a:rPr lang="en-US" sz="1100" b="1" dirty="0">
                <a:solidFill>
                  <a:schemeClr val="bg1"/>
                </a:solidFill>
                <a:latin typeface="Trebuchet MS"/>
              </a:rPr>
              <a:t>Interpretability: The equation gives a simple and intuitive understanding of how the input (x) affects the output (f(x)).</a:t>
            </a:r>
          </a:p>
          <a:p>
            <a:pPr marL="222250" marR="25400" indent="-171450">
              <a:lnSpc>
                <a:spcPct val="106100"/>
              </a:lnSpc>
              <a:spcBef>
                <a:spcPts val="100"/>
              </a:spcBef>
              <a:buFont typeface="Arial" panose="020B0604020202020204" pitchFamily="34" charset="0"/>
              <a:buChar char="•"/>
            </a:pPr>
            <a:r>
              <a:rPr lang="en-US" sz="1100" b="1" dirty="0">
                <a:solidFill>
                  <a:schemeClr val="bg1"/>
                </a:solidFill>
                <a:latin typeface="Trebuchet MS"/>
              </a:rPr>
              <a:t>Real-world Applications: Linear regression is used in various fields like finance, healthcare, and economics to make predictions based on historical data.</a:t>
            </a:r>
          </a:p>
          <a:p>
            <a:pPr marL="222250" marR="25400" indent="-171450">
              <a:lnSpc>
                <a:spcPct val="106100"/>
              </a:lnSpc>
              <a:spcBef>
                <a:spcPts val="100"/>
              </a:spcBef>
              <a:buFont typeface="Arial" panose="020B0604020202020204" pitchFamily="34" charset="0"/>
              <a:buChar char="•"/>
            </a:pPr>
            <a:endParaRPr lang="en-US" sz="1100" b="1" dirty="0">
              <a:solidFill>
                <a:schemeClr val="bg1"/>
              </a:solidFill>
              <a:latin typeface="Trebuchet MS"/>
            </a:endParaRPr>
          </a:p>
          <a:p>
            <a:pPr marL="50800" marR="25400">
              <a:lnSpc>
                <a:spcPct val="106100"/>
              </a:lnSpc>
              <a:spcBef>
                <a:spcPts val="100"/>
              </a:spcBef>
            </a:pPr>
            <a:r>
              <a:rPr lang="en-US" sz="1100" b="1" dirty="0">
                <a:solidFill>
                  <a:srgbClr val="A0A7D8"/>
                </a:solidFill>
                <a:latin typeface="Trebuchet MS"/>
              </a:rPr>
              <a:t>Visualization:</a:t>
            </a:r>
          </a:p>
          <a:p>
            <a:pPr marL="50800" marR="25400">
              <a:lnSpc>
                <a:spcPct val="106100"/>
              </a:lnSpc>
              <a:spcBef>
                <a:spcPts val="100"/>
              </a:spcBef>
            </a:pPr>
            <a:r>
              <a:rPr lang="en-US" sz="1100" dirty="0">
                <a:solidFill>
                  <a:schemeClr val="bg1"/>
                </a:solidFill>
              </a:rPr>
              <a:t>If we imagine a scatter plot of data points (x, f(x)), the linear regression model attempts to draw a straight line that best fits this data. The slope (w) and intercept (b) determine the position and angle of this line.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126" name="Picture 6" descr="Animated RNN, LSTM and GRU. Recurrent neural network cells in GIFs | by  Raimi Karim | Towards Data Science">
            <a:extLst>
              <a:ext uri="{FF2B5EF4-FFF2-40B4-BE49-F238E27FC236}">
                <a16:creationId xmlns:a16="http://schemas.microsoft.com/office/drawing/2014/main" id="{06020FDA-48B2-5D95-4974-19327D34DF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0901" y="266904"/>
            <a:ext cx="6032500" cy="6866096"/>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2"/>
          <p:cNvSpPr/>
          <p:nvPr/>
        </p:nvSpPr>
        <p:spPr>
          <a:xfrm>
            <a:off x="9855006" y="7438538"/>
            <a:ext cx="243204" cy="121920"/>
          </a:xfrm>
          <a:custGeom>
            <a:avLst/>
            <a:gdLst/>
            <a:ahLst/>
            <a:cxnLst/>
            <a:rect l="l" t="t" r="r" b="b"/>
            <a:pathLst>
              <a:path w="243204" h="121920">
                <a:moveTo>
                  <a:pt x="121466" y="0"/>
                </a:moveTo>
                <a:lnTo>
                  <a:pt x="0" y="121466"/>
                </a:lnTo>
                <a:lnTo>
                  <a:pt x="242933" y="121466"/>
                </a:lnTo>
                <a:lnTo>
                  <a:pt x="121466" y="0"/>
                </a:lnTo>
                <a:close/>
              </a:path>
            </a:pathLst>
          </a:custGeom>
          <a:solidFill>
            <a:srgbClr val="094780"/>
          </a:solidFill>
        </p:spPr>
        <p:txBody>
          <a:bodyPr wrap="square" lIns="0" tIns="0" rIns="0" bIns="0" rtlCol="0"/>
          <a:lstStyle/>
          <a:p>
            <a:endParaRPr/>
          </a:p>
        </p:txBody>
      </p:sp>
      <p:sp>
        <p:nvSpPr>
          <p:cNvPr id="3" name="object 3"/>
          <p:cNvSpPr txBox="1"/>
          <p:nvPr/>
        </p:nvSpPr>
        <p:spPr>
          <a:xfrm>
            <a:off x="9899725" y="7252134"/>
            <a:ext cx="150495" cy="151323"/>
          </a:xfrm>
          <a:prstGeom prst="rect">
            <a:avLst/>
          </a:prstGeom>
        </p:spPr>
        <p:txBody>
          <a:bodyPr vert="horz" wrap="square" lIns="0" tIns="12700" rIns="0" bIns="0" rtlCol="0">
            <a:spAutoFit/>
          </a:bodyPr>
          <a:lstStyle/>
          <a:p>
            <a:pPr marL="12700">
              <a:lnSpc>
                <a:spcPct val="100000"/>
              </a:lnSpc>
              <a:spcBef>
                <a:spcPts val="100"/>
              </a:spcBef>
            </a:pPr>
            <a:r>
              <a:rPr lang="en-US" sz="900" spc="-25" dirty="0">
                <a:latin typeface="Arial MT"/>
                <a:cs typeface="Arial MT"/>
              </a:rPr>
              <a:t>24</a:t>
            </a:r>
            <a:endParaRPr sz="900" dirty="0">
              <a:latin typeface="Arial MT"/>
              <a:cs typeface="Arial MT"/>
            </a:endParaRPr>
          </a:p>
        </p:txBody>
      </p:sp>
      <p:sp>
        <p:nvSpPr>
          <p:cNvPr id="30" name="object 30"/>
          <p:cNvSpPr txBox="1"/>
          <p:nvPr/>
        </p:nvSpPr>
        <p:spPr>
          <a:xfrm>
            <a:off x="407809" y="1723631"/>
            <a:ext cx="3960991" cy="1256241"/>
          </a:xfrm>
          <a:prstGeom prst="rect">
            <a:avLst/>
          </a:prstGeom>
        </p:spPr>
        <p:txBody>
          <a:bodyPr vert="horz" wrap="square" lIns="0" tIns="12700" rIns="0" bIns="0" rtlCol="0">
            <a:spAutoFit/>
          </a:bodyPr>
          <a:lstStyle/>
          <a:p>
            <a:pPr marL="50800" marR="25400">
              <a:lnSpc>
                <a:spcPct val="106100"/>
              </a:lnSpc>
              <a:spcBef>
                <a:spcPts val="100"/>
              </a:spcBef>
            </a:pPr>
            <a:r>
              <a:rPr lang="en-US" sz="1100" dirty="0">
                <a:latin typeface="Trebuchet MS"/>
              </a:rPr>
              <a:t>LSTMs are powerful tools in machine learning, particularly when dealing with time-dependent data. They excel at capturing long-term dependencies, managing complex and noisy data, and are widely used in tasks such as stock price prediction, natural language processing (NLP), and speech recognition. This makes them highly valuable in applications where sequence and time context play a crucial role.</a:t>
            </a:r>
          </a:p>
        </p:txBody>
      </p:sp>
      <p:sp>
        <p:nvSpPr>
          <p:cNvPr id="31" name="object 31"/>
          <p:cNvSpPr/>
          <p:nvPr/>
        </p:nvSpPr>
        <p:spPr>
          <a:xfrm>
            <a:off x="450000" y="463562"/>
            <a:ext cx="9780905" cy="0"/>
          </a:xfrm>
          <a:custGeom>
            <a:avLst/>
            <a:gdLst/>
            <a:ahLst/>
            <a:cxnLst/>
            <a:rect l="l" t="t" r="r" b="b"/>
            <a:pathLst>
              <a:path w="9780905">
                <a:moveTo>
                  <a:pt x="0" y="0"/>
                </a:moveTo>
                <a:lnTo>
                  <a:pt x="9780714" y="0"/>
                </a:lnTo>
              </a:path>
            </a:pathLst>
          </a:custGeom>
          <a:ln w="12700">
            <a:solidFill>
              <a:srgbClr val="094780"/>
            </a:solidFill>
          </a:ln>
        </p:spPr>
        <p:txBody>
          <a:bodyPr wrap="square" lIns="0" tIns="0" rIns="0" bIns="0" rtlCol="0"/>
          <a:lstStyle/>
          <a:p>
            <a:endParaRPr/>
          </a:p>
        </p:txBody>
      </p:sp>
      <p:sp>
        <p:nvSpPr>
          <p:cNvPr id="32" name="object 32"/>
          <p:cNvSpPr/>
          <p:nvPr/>
        </p:nvSpPr>
        <p:spPr>
          <a:xfrm>
            <a:off x="450000" y="7109155"/>
            <a:ext cx="9780905" cy="0"/>
          </a:xfrm>
          <a:custGeom>
            <a:avLst/>
            <a:gdLst/>
            <a:ahLst/>
            <a:cxnLst/>
            <a:rect l="l" t="t" r="r" b="b"/>
            <a:pathLst>
              <a:path w="9780905">
                <a:moveTo>
                  <a:pt x="0" y="0"/>
                </a:moveTo>
                <a:lnTo>
                  <a:pt x="9780714" y="0"/>
                </a:lnTo>
              </a:path>
            </a:pathLst>
          </a:custGeom>
          <a:ln w="12700">
            <a:solidFill>
              <a:srgbClr val="094780"/>
            </a:solidFill>
          </a:ln>
        </p:spPr>
        <p:txBody>
          <a:bodyPr wrap="square" lIns="0" tIns="0" rIns="0" bIns="0" rtlCol="0"/>
          <a:lstStyle/>
          <a:p>
            <a:endParaRPr/>
          </a:p>
        </p:txBody>
      </p:sp>
      <p:sp>
        <p:nvSpPr>
          <p:cNvPr id="54" name="object 54"/>
          <p:cNvSpPr txBox="1"/>
          <p:nvPr/>
        </p:nvSpPr>
        <p:spPr>
          <a:xfrm>
            <a:off x="476987" y="6924129"/>
            <a:ext cx="3055405" cy="106439"/>
          </a:xfrm>
          <a:prstGeom prst="rect">
            <a:avLst/>
          </a:prstGeom>
        </p:spPr>
        <p:txBody>
          <a:bodyPr vert="horz" wrap="square" lIns="0" tIns="13970" rIns="0" bIns="0" rtlCol="0">
            <a:spAutoFit/>
          </a:bodyPr>
          <a:lstStyle/>
          <a:p>
            <a:pPr marL="12700">
              <a:lnSpc>
                <a:spcPct val="100000"/>
              </a:lnSpc>
              <a:spcBef>
                <a:spcPts val="110"/>
              </a:spcBef>
            </a:pPr>
            <a:r>
              <a:rPr sz="600" spc="-35" dirty="0">
                <a:latin typeface="Verdana"/>
                <a:cs typeface="Verdana"/>
              </a:rPr>
              <a:t>Source:</a:t>
            </a:r>
            <a:r>
              <a:rPr sz="600" dirty="0">
                <a:latin typeface="Verdana"/>
                <a:cs typeface="Verdana"/>
              </a:rPr>
              <a:t> </a:t>
            </a:r>
            <a:r>
              <a:rPr lang="en-US" sz="600" spc="-40" dirty="0">
                <a:latin typeface="Verdana"/>
                <a:cs typeface="Verdana"/>
              </a:rPr>
              <a:t>https://www.researchgate.net/publication/13853244_Long_Short-term_Memory</a:t>
            </a:r>
            <a:endParaRPr sz="600" dirty="0">
              <a:latin typeface="Verdana"/>
              <a:cs typeface="Verdana"/>
            </a:endParaRPr>
          </a:p>
        </p:txBody>
      </p:sp>
      <p:sp>
        <p:nvSpPr>
          <p:cNvPr id="57" name="object 7">
            <a:extLst>
              <a:ext uri="{FF2B5EF4-FFF2-40B4-BE49-F238E27FC236}">
                <a16:creationId xmlns:a16="http://schemas.microsoft.com/office/drawing/2014/main" id="{1DEC5176-99F5-97BB-1EEE-C0A647E68EE6}"/>
              </a:ext>
            </a:extLst>
          </p:cNvPr>
          <p:cNvSpPr txBox="1">
            <a:spLocks noGrp="1"/>
          </p:cNvSpPr>
          <p:nvPr>
            <p:ph type="title"/>
          </p:nvPr>
        </p:nvSpPr>
        <p:spPr>
          <a:xfrm>
            <a:off x="437300" y="638721"/>
            <a:ext cx="4740275" cy="279564"/>
          </a:xfrm>
          <a:prstGeom prst="rect">
            <a:avLst/>
          </a:prstGeom>
        </p:spPr>
        <p:txBody>
          <a:bodyPr vert="horz" wrap="square" lIns="0" tIns="35560" rIns="0" bIns="0" rtlCol="0">
            <a:spAutoFit/>
          </a:bodyPr>
          <a:lstStyle/>
          <a:p>
            <a:pPr marL="12700" marR="5080">
              <a:lnSpc>
                <a:spcPts val="1900"/>
              </a:lnSpc>
              <a:spcBef>
                <a:spcPts val="280"/>
              </a:spcBef>
            </a:pPr>
            <a:r>
              <a:rPr lang="en-US" sz="1700" dirty="0">
                <a:solidFill>
                  <a:srgbClr val="094780"/>
                </a:solidFill>
              </a:rPr>
              <a:t>Why LSTM (Long Short-Term Memory)?</a:t>
            </a:r>
            <a:endParaRPr sz="1700" dirty="0">
              <a:solidFill>
                <a:srgbClr val="094780"/>
              </a:solidFill>
            </a:endParaRPr>
          </a:p>
        </p:txBody>
      </p:sp>
      <p:sp>
        <p:nvSpPr>
          <p:cNvPr id="58" name="object 9">
            <a:extLst>
              <a:ext uri="{FF2B5EF4-FFF2-40B4-BE49-F238E27FC236}">
                <a16:creationId xmlns:a16="http://schemas.microsoft.com/office/drawing/2014/main" id="{DA6F223D-1A24-2CBE-7074-DA60C82CBBB6}"/>
              </a:ext>
            </a:extLst>
          </p:cNvPr>
          <p:cNvSpPr txBox="1"/>
          <p:nvPr/>
        </p:nvSpPr>
        <p:spPr>
          <a:xfrm>
            <a:off x="405143" y="1292525"/>
            <a:ext cx="3960991" cy="393056"/>
          </a:xfrm>
          <a:prstGeom prst="rect">
            <a:avLst/>
          </a:prstGeom>
          <a:solidFill>
            <a:srgbClr val="DCDDDE">
              <a:alpha val="34999"/>
            </a:srgbClr>
          </a:solidFill>
        </p:spPr>
        <p:txBody>
          <a:bodyPr vert="horz" wrap="square" lIns="0" tIns="130175" rIns="0" bIns="0" rtlCol="0">
            <a:spAutoFit/>
          </a:bodyPr>
          <a:lstStyle/>
          <a:p>
            <a:pPr marL="88900">
              <a:lnSpc>
                <a:spcPct val="100000"/>
              </a:lnSpc>
              <a:spcBef>
                <a:spcPts val="1025"/>
              </a:spcBef>
            </a:pPr>
            <a:r>
              <a:rPr lang="en-US" sz="1700" b="1" dirty="0">
                <a:solidFill>
                  <a:srgbClr val="094780"/>
                </a:solidFill>
                <a:latin typeface="Trebuchet MS"/>
                <a:ea typeface="+mj-ea"/>
              </a:rPr>
              <a:t>Description</a:t>
            </a:r>
            <a:r>
              <a:rPr sz="1700" b="1" dirty="0">
                <a:solidFill>
                  <a:srgbClr val="094780"/>
                </a:solidFill>
                <a:latin typeface="Trebuchet MS"/>
                <a:ea typeface="+mj-ea"/>
              </a:rPr>
              <a:t>:</a:t>
            </a:r>
          </a:p>
        </p:txBody>
      </p:sp>
      <p:sp>
        <p:nvSpPr>
          <p:cNvPr id="60" name="object 9">
            <a:extLst>
              <a:ext uri="{FF2B5EF4-FFF2-40B4-BE49-F238E27FC236}">
                <a16:creationId xmlns:a16="http://schemas.microsoft.com/office/drawing/2014/main" id="{350AE7D7-E2B0-F141-758E-6DFE3C6E234A}"/>
              </a:ext>
            </a:extLst>
          </p:cNvPr>
          <p:cNvSpPr txBox="1"/>
          <p:nvPr/>
        </p:nvSpPr>
        <p:spPr>
          <a:xfrm>
            <a:off x="405142" y="3080255"/>
            <a:ext cx="3960991" cy="393056"/>
          </a:xfrm>
          <a:prstGeom prst="rect">
            <a:avLst/>
          </a:prstGeom>
          <a:solidFill>
            <a:srgbClr val="DCDDDE">
              <a:alpha val="34999"/>
            </a:srgbClr>
          </a:solidFill>
        </p:spPr>
        <p:txBody>
          <a:bodyPr vert="horz" wrap="square" lIns="0" tIns="130175" rIns="0" bIns="0" rtlCol="0">
            <a:spAutoFit/>
          </a:bodyPr>
          <a:lstStyle/>
          <a:p>
            <a:pPr marL="88900">
              <a:lnSpc>
                <a:spcPct val="100000"/>
              </a:lnSpc>
              <a:spcBef>
                <a:spcPts val="1025"/>
              </a:spcBef>
            </a:pPr>
            <a:r>
              <a:rPr lang="en-US" sz="1700" b="1" dirty="0">
                <a:solidFill>
                  <a:srgbClr val="094780"/>
                </a:solidFill>
                <a:latin typeface="Trebuchet MS"/>
                <a:ea typeface="+mj-ea"/>
              </a:rPr>
              <a:t>Great for Time Series Data</a:t>
            </a:r>
            <a:r>
              <a:rPr sz="1700" b="1" dirty="0">
                <a:solidFill>
                  <a:srgbClr val="094780"/>
                </a:solidFill>
                <a:latin typeface="Trebuchet MS"/>
                <a:ea typeface="+mj-ea"/>
              </a:rPr>
              <a:t>:</a:t>
            </a:r>
          </a:p>
        </p:txBody>
      </p:sp>
      <p:sp>
        <p:nvSpPr>
          <p:cNvPr id="61" name="object 8">
            <a:extLst>
              <a:ext uri="{FF2B5EF4-FFF2-40B4-BE49-F238E27FC236}">
                <a16:creationId xmlns:a16="http://schemas.microsoft.com/office/drawing/2014/main" id="{B186C681-B1B2-5CE4-3D38-34FC56CBEFFB}"/>
              </a:ext>
            </a:extLst>
          </p:cNvPr>
          <p:cNvSpPr txBox="1"/>
          <p:nvPr/>
        </p:nvSpPr>
        <p:spPr>
          <a:xfrm>
            <a:off x="405142" y="3499458"/>
            <a:ext cx="3960991" cy="371768"/>
          </a:xfrm>
          <a:prstGeom prst="rect">
            <a:avLst/>
          </a:prstGeom>
        </p:spPr>
        <p:txBody>
          <a:bodyPr vert="horz" wrap="square" lIns="0" tIns="12700" rIns="0" bIns="0" rtlCol="0">
            <a:spAutoFit/>
          </a:bodyPr>
          <a:lstStyle/>
          <a:p>
            <a:pPr marL="184150" marR="5080" indent="-171450">
              <a:lnSpc>
                <a:spcPct val="106100"/>
              </a:lnSpc>
              <a:spcBef>
                <a:spcPts val="100"/>
              </a:spcBef>
              <a:buFont typeface="Arial" panose="020B0604020202020204" pitchFamily="34" charset="0"/>
              <a:buChar char="•"/>
            </a:pPr>
            <a:r>
              <a:rPr lang="en-US" sz="1100" dirty="0">
                <a:latin typeface="Trebuchet MS"/>
                <a:cs typeface="Trebuchet MS"/>
              </a:rPr>
              <a:t>Designed to handle sequential data like stock prices.</a:t>
            </a:r>
          </a:p>
          <a:p>
            <a:pPr marL="184150" marR="5080" indent="-171450">
              <a:lnSpc>
                <a:spcPct val="106100"/>
              </a:lnSpc>
              <a:spcBef>
                <a:spcPts val="100"/>
              </a:spcBef>
              <a:buFont typeface="Arial" panose="020B0604020202020204" pitchFamily="34" charset="0"/>
              <a:buChar char="•"/>
            </a:pPr>
            <a:r>
              <a:rPr lang="en-US" sz="1100" dirty="0"/>
              <a:t>Ideal for predictions where temporal order matters.</a:t>
            </a:r>
          </a:p>
        </p:txBody>
      </p:sp>
      <p:sp>
        <p:nvSpPr>
          <p:cNvPr id="62" name="object 9">
            <a:extLst>
              <a:ext uri="{FF2B5EF4-FFF2-40B4-BE49-F238E27FC236}">
                <a16:creationId xmlns:a16="http://schemas.microsoft.com/office/drawing/2014/main" id="{76A94CEE-B858-60FF-AA36-C93B6F837E4A}"/>
              </a:ext>
            </a:extLst>
          </p:cNvPr>
          <p:cNvSpPr txBox="1"/>
          <p:nvPr/>
        </p:nvSpPr>
        <p:spPr>
          <a:xfrm>
            <a:off x="392442" y="3992320"/>
            <a:ext cx="3960991" cy="393056"/>
          </a:xfrm>
          <a:prstGeom prst="rect">
            <a:avLst/>
          </a:prstGeom>
          <a:solidFill>
            <a:srgbClr val="DCDDDE">
              <a:alpha val="34999"/>
            </a:srgbClr>
          </a:solidFill>
        </p:spPr>
        <p:txBody>
          <a:bodyPr vert="horz" wrap="square" lIns="0" tIns="130175" rIns="0" bIns="0" rtlCol="0">
            <a:spAutoFit/>
          </a:bodyPr>
          <a:lstStyle/>
          <a:p>
            <a:pPr marL="88900">
              <a:lnSpc>
                <a:spcPct val="100000"/>
              </a:lnSpc>
              <a:spcBef>
                <a:spcPts val="1025"/>
              </a:spcBef>
            </a:pPr>
            <a:r>
              <a:rPr lang="en-US" sz="1700" b="1" dirty="0">
                <a:solidFill>
                  <a:srgbClr val="094780"/>
                </a:solidFill>
                <a:latin typeface="Trebuchet MS"/>
                <a:ea typeface="+mj-ea"/>
              </a:rPr>
              <a:t>Captures Long-Term Patterns</a:t>
            </a:r>
            <a:r>
              <a:rPr sz="1700" b="1" dirty="0">
                <a:solidFill>
                  <a:srgbClr val="094780"/>
                </a:solidFill>
                <a:latin typeface="Trebuchet MS"/>
                <a:ea typeface="+mj-ea"/>
              </a:rPr>
              <a:t>:</a:t>
            </a:r>
          </a:p>
        </p:txBody>
      </p:sp>
      <p:sp>
        <p:nvSpPr>
          <p:cNvPr id="63" name="object 8">
            <a:extLst>
              <a:ext uri="{FF2B5EF4-FFF2-40B4-BE49-F238E27FC236}">
                <a16:creationId xmlns:a16="http://schemas.microsoft.com/office/drawing/2014/main" id="{F64F1EF0-0B82-6D8F-716B-60DE93225CB2}"/>
              </a:ext>
            </a:extLst>
          </p:cNvPr>
          <p:cNvSpPr txBox="1"/>
          <p:nvPr/>
        </p:nvSpPr>
        <p:spPr>
          <a:xfrm>
            <a:off x="367042" y="4385732"/>
            <a:ext cx="3960991" cy="551177"/>
          </a:xfrm>
          <a:prstGeom prst="rect">
            <a:avLst/>
          </a:prstGeom>
        </p:spPr>
        <p:txBody>
          <a:bodyPr vert="horz" wrap="square" lIns="0" tIns="12700" rIns="0" bIns="0" rtlCol="0">
            <a:spAutoFit/>
          </a:bodyPr>
          <a:lstStyle/>
          <a:p>
            <a:pPr marL="184150" marR="5080" indent="-171450">
              <a:lnSpc>
                <a:spcPct val="106100"/>
              </a:lnSpc>
              <a:spcBef>
                <a:spcPts val="100"/>
              </a:spcBef>
              <a:buFont typeface="Arial" panose="020B0604020202020204" pitchFamily="34" charset="0"/>
              <a:buChar char="•"/>
            </a:pPr>
            <a:r>
              <a:rPr lang="en-US" sz="1100" dirty="0">
                <a:latin typeface="Trebuchet MS"/>
                <a:cs typeface="Trebuchet MS"/>
              </a:rPr>
              <a:t>Learns and remembers patterns over long periods.</a:t>
            </a:r>
          </a:p>
          <a:p>
            <a:pPr marL="184150" marR="5080" indent="-171450">
              <a:lnSpc>
                <a:spcPct val="106100"/>
              </a:lnSpc>
              <a:spcBef>
                <a:spcPts val="100"/>
              </a:spcBef>
              <a:buFont typeface="Arial" panose="020B0604020202020204" pitchFamily="34" charset="0"/>
              <a:buChar char="•"/>
            </a:pPr>
            <a:r>
              <a:rPr lang="en-US" sz="1100" dirty="0"/>
              <a:t>Effective in predicting future trends by leveraging both short-term and long-term data dependencies.</a:t>
            </a:r>
          </a:p>
        </p:txBody>
      </p:sp>
      <p:sp>
        <p:nvSpPr>
          <p:cNvPr id="5120" name="object 9">
            <a:extLst>
              <a:ext uri="{FF2B5EF4-FFF2-40B4-BE49-F238E27FC236}">
                <a16:creationId xmlns:a16="http://schemas.microsoft.com/office/drawing/2014/main" id="{B0DDCF2F-0D36-011D-98BB-E50DD04D41B2}"/>
              </a:ext>
            </a:extLst>
          </p:cNvPr>
          <p:cNvSpPr txBox="1"/>
          <p:nvPr/>
        </p:nvSpPr>
        <p:spPr>
          <a:xfrm>
            <a:off x="392442" y="5050647"/>
            <a:ext cx="3960991" cy="393056"/>
          </a:xfrm>
          <a:prstGeom prst="rect">
            <a:avLst/>
          </a:prstGeom>
          <a:solidFill>
            <a:srgbClr val="DCDDDE">
              <a:alpha val="34999"/>
            </a:srgbClr>
          </a:solidFill>
        </p:spPr>
        <p:txBody>
          <a:bodyPr vert="horz" wrap="square" lIns="0" tIns="130175" rIns="0" bIns="0" rtlCol="0">
            <a:spAutoFit/>
          </a:bodyPr>
          <a:lstStyle/>
          <a:p>
            <a:pPr marL="88900">
              <a:lnSpc>
                <a:spcPct val="100000"/>
              </a:lnSpc>
              <a:spcBef>
                <a:spcPts val="1025"/>
              </a:spcBef>
            </a:pPr>
            <a:r>
              <a:rPr lang="en-US" sz="1700" b="1" dirty="0">
                <a:solidFill>
                  <a:srgbClr val="094780"/>
                </a:solidFill>
                <a:latin typeface="Trebuchet MS"/>
                <a:ea typeface="+mj-ea"/>
              </a:rPr>
              <a:t>Handles Complex Data:</a:t>
            </a:r>
            <a:endParaRPr sz="1700" b="1" dirty="0">
              <a:solidFill>
                <a:srgbClr val="094780"/>
              </a:solidFill>
              <a:latin typeface="Trebuchet MS"/>
              <a:ea typeface="+mj-ea"/>
            </a:endParaRPr>
          </a:p>
        </p:txBody>
      </p:sp>
      <p:sp>
        <p:nvSpPr>
          <p:cNvPr id="5121" name="object 8">
            <a:extLst>
              <a:ext uri="{FF2B5EF4-FFF2-40B4-BE49-F238E27FC236}">
                <a16:creationId xmlns:a16="http://schemas.microsoft.com/office/drawing/2014/main" id="{409A9983-2822-1F39-3DDD-82739B6C4C43}"/>
              </a:ext>
            </a:extLst>
          </p:cNvPr>
          <p:cNvSpPr txBox="1"/>
          <p:nvPr/>
        </p:nvSpPr>
        <p:spPr>
          <a:xfrm>
            <a:off x="367041" y="5439248"/>
            <a:ext cx="3960991" cy="551177"/>
          </a:xfrm>
          <a:prstGeom prst="rect">
            <a:avLst/>
          </a:prstGeom>
        </p:spPr>
        <p:txBody>
          <a:bodyPr vert="horz" wrap="square" lIns="0" tIns="12700" rIns="0" bIns="0" rtlCol="0">
            <a:spAutoFit/>
          </a:bodyPr>
          <a:lstStyle/>
          <a:p>
            <a:pPr marL="184150" marR="5080" indent="-171450">
              <a:lnSpc>
                <a:spcPct val="106100"/>
              </a:lnSpc>
              <a:spcBef>
                <a:spcPts val="100"/>
              </a:spcBef>
              <a:buFont typeface="Arial" panose="020B0604020202020204" pitchFamily="34" charset="0"/>
              <a:buChar char="•"/>
            </a:pPr>
            <a:r>
              <a:rPr lang="en-US" sz="1100" dirty="0">
                <a:latin typeface="Trebuchet MS"/>
                <a:cs typeface="Trebuchet MS"/>
              </a:rPr>
              <a:t>Robust in understanding complex relationships within data.</a:t>
            </a:r>
          </a:p>
          <a:p>
            <a:pPr marL="184150" marR="5080" indent="-171450">
              <a:lnSpc>
                <a:spcPct val="106100"/>
              </a:lnSpc>
              <a:spcBef>
                <a:spcPts val="100"/>
              </a:spcBef>
              <a:buFont typeface="Arial" panose="020B0604020202020204" pitchFamily="34" charset="0"/>
              <a:buChar char="•"/>
            </a:pPr>
            <a:r>
              <a:rPr lang="en-US" sz="1100" dirty="0"/>
              <a:t>Performs well even with noisy and volatile datasets like stock market data.</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350"/>
            <a:ext cx="5260340" cy="7553959"/>
          </a:xfrm>
          <a:custGeom>
            <a:avLst/>
            <a:gdLst/>
            <a:ahLst/>
            <a:cxnLst/>
            <a:rect l="l" t="t" r="r" b="b"/>
            <a:pathLst>
              <a:path w="5260340" h="7553959">
                <a:moveTo>
                  <a:pt x="5259857" y="0"/>
                </a:moveTo>
                <a:lnTo>
                  <a:pt x="0" y="0"/>
                </a:lnTo>
                <a:lnTo>
                  <a:pt x="0" y="7553655"/>
                </a:lnTo>
                <a:lnTo>
                  <a:pt x="5259857" y="7553655"/>
                </a:lnTo>
                <a:lnTo>
                  <a:pt x="5259857" y="0"/>
                </a:lnTo>
                <a:close/>
              </a:path>
            </a:pathLst>
          </a:custGeom>
          <a:solidFill>
            <a:srgbClr val="094780"/>
          </a:solidFill>
        </p:spPr>
        <p:txBody>
          <a:bodyPr wrap="square" lIns="0" tIns="0" rIns="0" bIns="0" rtlCol="0"/>
          <a:lstStyle/>
          <a:p>
            <a:endParaRPr dirty="0"/>
          </a:p>
        </p:txBody>
      </p:sp>
      <p:sp>
        <p:nvSpPr>
          <p:cNvPr id="3" name="object 3"/>
          <p:cNvSpPr txBox="1"/>
          <p:nvPr/>
        </p:nvSpPr>
        <p:spPr>
          <a:xfrm>
            <a:off x="439454" y="453948"/>
            <a:ext cx="4602446" cy="6519734"/>
          </a:xfrm>
          <a:prstGeom prst="rect">
            <a:avLst/>
          </a:prstGeom>
        </p:spPr>
        <p:txBody>
          <a:bodyPr vert="horz" wrap="square" lIns="0" tIns="33020" rIns="0" bIns="0" rtlCol="0">
            <a:spAutoFit/>
          </a:bodyPr>
          <a:lstStyle/>
          <a:p>
            <a:pPr marL="38100" marR="582295">
              <a:spcBef>
                <a:spcPts val="260"/>
              </a:spcBef>
            </a:pPr>
            <a:r>
              <a:rPr lang="en-US" sz="1400" b="1" spc="-60" dirty="0">
                <a:solidFill>
                  <a:srgbClr val="FFFFFF"/>
                </a:solidFill>
                <a:latin typeface="Trebuchet MS"/>
              </a:rPr>
              <a:t>LSTM Architecture </a:t>
            </a:r>
          </a:p>
          <a:p>
            <a:pPr marL="38100" marR="582295">
              <a:spcBef>
                <a:spcPts val="260"/>
              </a:spcBef>
            </a:pPr>
            <a:r>
              <a:rPr lang="en-US" sz="1000" dirty="0">
                <a:solidFill>
                  <a:schemeClr val="bg1"/>
                </a:solidFill>
                <a:latin typeface="Trebuchet MS"/>
                <a:cs typeface="Trebuchet MS"/>
              </a:rPr>
              <a:t>- LSTM (Long Short-Term Memory) is a special kind of RNN designed to retain information over long sequences.</a:t>
            </a:r>
          </a:p>
          <a:p>
            <a:pPr marL="38100" marR="582295">
              <a:spcBef>
                <a:spcPts val="260"/>
              </a:spcBef>
            </a:pPr>
            <a:r>
              <a:rPr lang="en-US" sz="1000" b="1" dirty="0">
                <a:solidFill>
                  <a:schemeClr val="bg1"/>
                </a:solidFill>
                <a:latin typeface="Trebuchet MS"/>
                <a:cs typeface="Trebuchet MS"/>
              </a:rPr>
              <a:t>- </a:t>
            </a:r>
            <a:r>
              <a:rPr lang="en-US" sz="1000" dirty="0">
                <a:solidFill>
                  <a:schemeClr val="bg1"/>
                </a:solidFill>
                <a:latin typeface="Trebuchet MS"/>
              </a:rPr>
              <a:t>Useful for tasks like speech recognition, language modeling, and time-series predictions.</a:t>
            </a:r>
          </a:p>
          <a:p>
            <a:pPr marL="38100" marR="582295">
              <a:spcBef>
                <a:spcPts val="260"/>
              </a:spcBef>
            </a:pPr>
            <a:r>
              <a:rPr lang="en-US" sz="1000" b="1" dirty="0">
                <a:solidFill>
                  <a:srgbClr val="A0A7D8"/>
                </a:solidFill>
                <a:latin typeface="Trebuchet MS"/>
                <a:cs typeface="Trebuchet MS"/>
              </a:rPr>
              <a:t>Key Inputs:</a:t>
            </a:r>
          </a:p>
          <a:p>
            <a:pPr marL="38100" marR="582295">
              <a:spcBef>
                <a:spcPts val="260"/>
              </a:spcBef>
            </a:pPr>
            <a:r>
              <a:rPr lang="en-US" sz="1000" dirty="0">
                <a:solidFill>
                  <a:schemeClr val="bg1"/>
                </a:solidFill>
                <a:latin typeface="Trebuchet MS"/>
                <a:cs typeface="Trebuchet MS"/>
              </a:rPr>
              <a:t>- X t​ : Current input vector at time step t.</a:t>
            </a:r>
          </a:p>
          <a:p>
            <a:pPr marL="38100" marR="582295">
              <a:spcBef>
                <a:spcPts val="260"/>
              </a:spcBef>
            </a:pPr>
            <a:r>
              <a:rPr lang="en-US" sz="1000" dirty="0">
                <a:solidFill>
                  <a:schemeClr val="bg1"/>
                </a:solidFill>
                <a:latin typeface="Trebuchet MS"/>
                <a:cs typeface="Trebuchet MS"/>
              </a:rPr>
              <a:t>- h t−1​ : Hidden state from the previous time step, carrying information from past steps.</a:t>
            </a:r>
          </a:p>
          <a:p>
            <a:pPr marL="38100" marR="582295">
              <a:spcBef>
                <a:spcPts val="260"/>
              </a:spcBef>
            </a:pPr>
            <a:r>
              <a:rPr lang="en-US" sz="1000" dirty="0">
                <a:solidFill>
                  <a:schemeClr val="bg1"/>
                </a:solidFill>
                <a:latin typeface="Trebuchet MS"/>
                <a:cs typeface="Trebuchet MS"/>
              </a:rPr>
              <a:t>- C t−1​ : Cell state from the previous time step, representing long-term memory.</a:t>
            </a:r>
          </a:p>
          <a:p>
            <a:pPr marL="38100" marR="582295">
              <a:spcBef>
                <a:spcPts val="260"/>
              </a:spcBef>
            </a:pPr>
            <a:r>
              <a:rPr lang="en-US" sz="1000" b="1" dirty="0">
                <a:solidFill>
                  <a:srgbClr val="A0A7D8"/>
                </a:solidFill>
                <a:latin typeface="Trebuchet MS"/>
                <a:cs typeface="Trebuchet MS"/>
              </a:rPr>
              <a:t>Outputs:</a:t>
            </a:r>
          </a:p>
          <a:p>
            <a:pPr marL="38100" marR="582295">
              <a:spcBef>
                <a:spcPts val="260"/>
              </a:spcBef>
            </a:pPr>
            <a:r>
              <a:rPr lang="en-US" sz="1000" dirty="0">
                <a:solidFill>
                  <a:schemeClr val="bg1"/>
                </a:solidFill>
                <a:latin typeface="Trebuchet MS"/>
                <a:cs typeface="Trebuchet MS"/>
              </a:rPr>
              <a:t>- C t​ : Updated cell state that stores memory.</a:t>
            </a:r>
          </a:p>
          <a:p>
            <a:pPr marL="38100" marR="582295">
              <a:spcBef>
                <a:spcPts val="260"/>
              </a:spcBef>
            </a:pPr>
            <a:r>
              <a:rPr lang="en-US" sz="1000" dirty="0">
                <a:solidFill>
                  <a:schemeClr val="bg1"/>
                </a:solidFill>
                <a:latin typeface="Trebuchet MS"/>
                <a:cs typeface="Trebuchet MS"/>
              </a:rPr>
              <a:t>- h t​ : Hidden state or output at the current time step, passed to the next unit or used as output.</a:t>
            </a:r>
          </a:p>
          <a:p>
            <a:pPr marL="38100" marR="582295">
              <a:spcBef>
                <a:spcPts val="260"/>
              </a:spcBef>
            </a:pPr>
            <a:r>
              <a:rPr lang="en-US" sz="1000" b="1" dirty="0">
                <a:solidFill>
                  <a:srgbClr val="A0A7D8"/>
                </a:solidFill>
                <a:latin typeface="Trebuchet MS"/>
                <a:cs typeface="Trebuchet MS"/>
              </a:rPr>
              <a:t>Core Components:</a:t>
            </a:r>
          </a:p>
          <a:p>
            <a:pPr marL="38100" marR="582295">
              <a:spcBef>
                <a:spcPts val="260"/>
              </a:spcBef>
            </a:pPr>
            <a:r>
              <a:rPr lang="en-US" sz="1000" dirty="0">
                <a:solidFill>
                  <a:schemeClr val="bg1"/>
                </a:solidFill>
                <a:latin typeface="Trebuchet MS"/>
              </a:rPr>
              <a:t>- Forget Gate (σ): Decides which part of the previous memory to forget.</a:t>
            </a:r>
          </a:p>
          <a:p>
            <a:pPr marL="38100" marR="582295">
              <a:spcBef>
                <a:spcPts val="260"/>
              </a:spcBef>
            </a:pPr>
            <a:r>
              <a:rPr lang="en-US" sz="1000" dirty="0">
                <a:solidFill>
                  <a:schemeClr val="bg1"/>
                </a:solidFill>
                <a:latin typeface="Trebuchet MS"/>
                <a:cs typeface="Trebuchet MS"/>
              </a:rPr>
              <a:t>- Input Gate (σ): Determines how much of the new input should be written into the memory.</a:t>
            </a:r>
          </a:p>
          <a:p>
            <a:pPr marL="38100" marR="582295">
              <a:spcBef>
                <a:spcPts val="260"/>
              </a:spcBef>
            </a:pPr>
            <a:r>
              <a:rPr lang="en-US" sz="1000" dirty="0">
                <a:solidFill>
                  <a:schemeClr val="bg1"/>
                </a:solidFill>
                <a:latin typeface="Trebuchet MS"/>
                <a:cs typeface="Trebuchet MS"/>
              </a:rPr>
              <a:t>- Output Gate (σ): Controls how much of the memory will be used to generate the hidden state.</a:t>
            </a:r>
          </a:p>
          <a:p>
            <a:pPr marL="38100" marR="582295">
              <a:spcBef>
                <a:spcPts val="260"/>
              </a:spcBef>
            </a:pPr>
            <a:r>
              <a:rPr lang="en-US" sz="1000" b="1" dirty="0">
                <a:solidFill>
                  <a:srgbClr val="A0A7D8"/>
                </a:solidFill>
                <a:latin typeface="Trebuchet MS"/>
              </a:rPr>
              <a:t>Cell State Update:</a:t>
            </a:r>
          </a:p>
          <a:p>
            <a:pPr marL="38100" marR="582295">
              <a:spcBef>
                <a:spcPts val="260"/>
              </a:spcBef>
            </a:pPr>
            <a:r>
              <a:rPr lang="en-US" sz="1000" b="1" dirty="0">
                <a:solidFill>
                  <a:srgbClr val="A0A7D8"/>
                </a:solidFill>
                <a:latin typeface="Trebuchet MS"/>
              </a:rPr>
              <a:t>- </a:t>
            </a:r>
            <a:r>
              <a:rPr lang="en-US" sz="1000" dirty="0">
                <a:solidFill>
                  <a:schemeClr val="bg1"/>
                </a:solidFill>
                <a:latin typeface="Trebuchet MS"/>
              </a:rPr>
              <a:t>The previous cell state C t−1​  is updated based on:</a:t>
            </a:r>
          </a:p>
          <a:p>
            <a:pPr marL="209550" marR="582295" lvl="6" indent="-171450">
              <a:spcBef>
                <a:spcPts val="260"/>
              </a:spcBef>
              <a:buFont typeface="Arial" panose="020B0604020202020204" pitchFamily="34" charset="0"/>
              <a:buChar char="•"/>
            </a:pPr>
            <a:r>
              <a:rPr lang="en-US" sz="1000" dirty="0">
                <a:solidFill>
                  <a:schemeClr val="bg1"/>
                </a:solidFill>
                <a:latin typeface="Trebuchet MS"/>
                <a:cs typeface="Trebuchet MS"/>
              </a:rPr>
              <a:t>Information from the forget gate.</a:t>
            </a:r>
          </a:p>
          <a:p>
            <a:pPr marL="209550" marR="582295" lvl="6" indent="-171450">
              <a:spcBef>
                <a:spcPts val="260"/>
              </a:spcBef>
              <a:buFont typeface="Arial" panose="020B0604020202020204" pitchFamily="34" charset="0"/>
              <a:buChar char="•"/>
            </a:pPr>
            <a:r>
              <a:rPr lang="en-US" sz="1000" dirty="0">
                <a:solidFill>
                  <a:schemeClr val="bg1"/>
                </a:solidFill>
                <a:latin typeface="Trebuchet MS"/>
                <a:cs typeface="Trebuchet MS"/>
              </a:rPr>
              <a:t>Contribution of the input gate, based on the new input.</a:t>
            </a:r>
          </a:p>
          <a:p>
            <a:pPr marL="38100" marR="582295" lvl="6">
              <a:spcBef>
                <a:spcPts val="260"/>
              </a:spcBef>
            </a:pPr>
            <a:r>
              <a:rPr lang="en-US" sz="1000" b="1" dirty="0">
                <a:solidFill>
                  <a:srgbClr val="A0A7D8"/>
                </a:solidFill>
                <a:latin typeface="Trebuchet MS"/>
              </a:rPr>
              <a:t>Activation Functions:</a:t>
            </a:r>
          </a:p>
          <a:p>
            <a:pPr marL="38100" marR="582295" lvl="6">
              <a:spcBef>
                <a:spcPts val="260"/>
              </a:spcBef>
            </a:pPr>
            <a:r>
              <a:rPr lang="en-US" sz="1000" dirty="0">
                <a:solidFill>
                  <a:schemeClr val="bg1"/>
                </a:solidFill>
                <a:latin typeface="Trebuchet MS"/>
              </a:rPr>
              <a:t>- Sigmoid (σ): Used in gates to scale values between 0 and 1 (deciding how much information passes through).</a:t>
            </a:r>
          </a:p>
          <a:p>
            <a:pPr marL="38100" marR="582295" lvl="6">
              <a:spcBef>
                <a:spcPts val="260"/>
              </a:spcBef>
            </a:pPr>
            <a:r>
              <a:rPr lang="en-US" sz="1000" dirty="0">
                <a:solidFill>
                  <a:schemeClr val="bg1"/>
                </a:solidFill>
                <a:latin typeface="Trebuchet MS"/>
                <a:cs typeface="Trebuchet MS"/>
              </a:rPr>
              <a:t>- Tanh (tanh): Scales input between -1 and 1, adding non-linearity for better learning.</a:t>
            </a:r>
          </a:p>
          <a:p>
            <a:pPr marL="38100" marR="582295" lvl="6">
              <a:spcBef>
                <a:spcPts val="260"/>
              </a:spcBef>
            </a:pPr>
            <a:r>
              <a:rPr lang="en-US" sz="1000" b="1" dirty="0">
                <a:solidFill>
                  <a:srgbClr val="A0A7D8"/>
                </a:solidFill>
                <a:latin typeface="Trebuchet MS"/>
              </a:rPr>
              <a:t>Operations:</a:t>
            </a:r>
          </a:p>
          <a:p>
            <a:pPr marL="38100" marR="582295" lvl="6">
              <a:spcBef>
                <a:spcPts val="260"/>
              </a:spcBef>
            </a:pPr>
            <a:r>
              <a:rPr lang="en-US" sz="1000" dirty="0">
                <a:solidFill>
                  <a:schemeClr val="bg1"/>
                </a:solidFill>
                <a:latin typeface="Trebuchet MS"/>
                <a:cs typeface="Trebuchet MS"/>
              </a:rPr>
              <a:t>- Element-wise Multiplication (×): Used in the gates to control information flow.</a:t>
            </a:r>
          </a:p>
          <a:p>
            <a:pPr marL="38100" marR="582295" lvl="6">
              <a:spcBef>
                <a:spcPts val="260"/>
              </a:spcBef>
            </a:pPr>
            <a:r>
              <a:rPr lang="en-US" sz="1000" dirty="0">
                <a:solidFill>
                  <a:schemeClr val="bg1"/>
                </a:solidFill>
                <a:latin typeface="Trebuchet MS"/>
                <a:cs typeface="Trebuchet MS"/>
              </a:rPr>
              <a:t>- Element-wise Addition (+): Combines information from the forget and input gates to update the memory.</a:t>
            </a:r>
          </a:p>
        </p:txBody>
      </p:sp>
      <p:grpSp>
        <p:nvGrpSpPr>
          <p:cNvPr id="5" name="object 5"/>
          <p:cNvGrpSpPr/>
          <p:nvPr/>
        </p:nvGrpSpPr>
        <p:grpSpPr>
          <a:xfrm>
            <a:off x="439454" y="459003"/>
            <a:ext cx="9641323" cy="6660945"/>
            <a:chOff x="439454" y="459003"/>
            <a:chExt cx="9641323" cy="6660945"/>
          </a:xfrm>
        </p:grpSpPr>
        <p:sp>
          <p:nvSpPr>
            <p:cNvPr id="6" name="object 6"/>
            <p:cNvSpPr/>
            <p:nvPr/>
          </p:nvSpPr>
          <p:spPr>
            <a:xfrm>
              <a:off x="439454" y="459003"/>
              <a:ext cx="9641205" cy="0"/>
            </a:xfrm>
            <a:custGeom>
              <a:avLst/>
              <a:gdLst/>
              <a:ahLst/>
              <a:cxnLst/>
              <a:rect l="l" t="t" r="r" b="b"/>
              <a:pathLst>
                <a:path w="9641205">
                  <a:moveTo>
                    <a:pt x="0" y="0"/>
                  </a:moveTo>
                  <a:lnTo>
                    <a:pt x="9640798" y="0"/>
                  </a:lnTo>
                </a:path>
              </a:pathLst>
            </a:custGeom>
            <a:ln w="12700">
              <a:solidFill>
                <a:srgbClr val="FFFFFF"/>
              </a:solidFill>
            </a:ln>
          </p:spPr>
          <p:txBody>
            <a:bodyPr wrap="square" lIns="0" tIns="0" rIns="0" bIns="0" rtlCol="0"/>
            <a:lstStyle/>
            <a:p>
              <a:endParaRPr/>
            </a:p>
          </p:txBody>
        </p:sp>
        <p:sp>
          <p:nvSpPr>
            <p:cNvPr id="7" name="object 7"/>
            <p:cNvSpPr/>
            <p:nvPr/>
          </p:nvSpPr>
          <p:spPr>
            <a:xfrm>
              <a:off x="439454" y="7119948"/>
              <a:ext cx="9641205" cy="0"/>
            </a:xfrm>
            <a:custGeom>
              <a:avLst/>
              <a:gdLst/>
              <a:ahLst/>
              <a:cxnLst/>
              <a:rect l="l" t="t" r="r" b="b"/>
              <a:pathLst>
                <a:path w="9641205">
                  <a:moveTo>
                    <a:pt x="0" y="0"/>
                  </a:moveTo>
                  <a:lnTo>
                    <a:pt x="9640798" y="0"/>
                  </a:lnTo>
                </a:path>
              </a:pathLst>
            </a:custGeom>
            <a:ln w="12700">
              <a:solidFill>
                <a:srgbClr val="FFFFFF"/>
              </a:solidFill>
            </a:ln>
          </p:spPr>
          <p:txBody>
            <a:bodyPr wrap="square" lIns="0" tIns="0" rIns="0" bIns="0" rtlCol="0"/>
            <a:lstStyle/>
            <a:p>
              <a:endParaRPr/>
            </a:p>
          </p:txBody>
        </p:sp>
        <p:sp>
          <p:nvSpPr>
            <p:cNvPr id="8" name="object 8"/>
            <p:cNvSpPr/>
            <p:nvPr/>
          </p:nvSpPr>
          <p:spPr>
            <a:xfrm>
              <a:off x="5259857" y="459003"/>
              <a:ext cx="4820920" cy="0"/>
            </a:xfrm>
            <a:custGeom>
              <a:avLst/>
              <a:gdLst/>
              <a:ahLst/>
              <a:cxnLst/>
              <a:rect l="l" t="t" r="r" b="b"/>
              <a:pathLst>
                <a:path w="4820920">
                  <a:moveTo>
                    <a:pt x="0" y="0"/>
                  </a:moveTo>
                  <a:lnTo>
                    <a:pt x="4820399" y="0"/>
                  </a:lnTo>
                </a:path>
              </a:pathLst>
            </a:custGeom>
            <a:ln w="12700">
              <a:solidFill>
                <a:srgbClr val="094780"/>
              </a:solidFill>
            </a:ln>
          </p:spPr>
          <p:txBody>
            <a:bodyPr wrap="square" lIns="0" tIns="0" rIns="0" bIns="0" rtlCol="0"/>
            <a:lstStyle/>
            <a:p>
              <a:endParaRPr/>
            </a:p>
          </p:txBody>
        </p:sp>
        <p:sp>
          <p:nvSpPr>
            <p:cNvPr id="9" name="object 9"/>
            <p:cNvSpPr/>
            <p:nvPr/>
          </p:nvSpPr>
          <p:spPr>
            <a:xfrm>
              <a:off x="5259857" y="7119948"/>
              <a:ext cx="4820920" cy="0"/>
            </a:xfrm>
            <a:custGeom>
              <a:avLst/>
              <a:gdLst/>
              <a:ahLst/>
              <a:cxnLst/>
              <a:rect l="l" t="t" r="r" b="b"/>
              <a:pathLst>
                <a:path w="4820920">
                  <a:moveTo>
                    <a:pt x="0" y="0"/>
                  </a:moveTo>
                  <a:lnTo>
                    <a:pt x="4820399" y="0"/>
                  </a:lnTo>
                </a:path>
              </a:pathLst>
            </a:custGeom>
            <a:ln w="12700">
              <a:solidFill>
                <a:srgbClr val="094780"/>
              </a:solidFill>
            </a:ln>
          </p:spPr>
          <p:txBody>
            <a:bodyPr wrap="square" lIns="0" tIns="0" rIns="0" bIns="0" rtlCol="0"/>
            <a:lstStyle/>
            <a:p>
              <a:endParaRPr/>
            </a:p>
          </p:txBody>
        </p:sp>
      </p:grpSp>
      <p:sp>
        <p:nvSpPr>
          <p:cNvPr id="46" name="object 46"/>
          <p:cNvSpPr txBox="1"/>
          <p:nvPr/>
        </p:nvSpPr>
        <p:spPr>
          <a:xfrm>
            <a:off x="5334000" y="6927293"/>
            <a:ext cx="5030018" cy="135935"/>
          </a:xfrm>
          <a:prstGeom prst="rect">
            <a:avLst/>
          </a:prstGeom>
        </p:spPr>
        <p:txBody>
          <a:bodyPr vert="horz" wrap="square" lIns="0" tIns="12700" rIns="0" bIns="0" rtlCol="0">
            <a:spAutoFit/>
          </a:bodyPr>
          <a:lstStyle/>
          <a:p>
            <a:pPr marL="12700">
              <a:lnSpc>
                <a:spcPct val="100000"/>
              </a:lnSpc>
              <a:spcBef>
                <a:spcPts val="100"/>
              </a:spcBef>
            </a:pPr>
            <a:r>
              <a:rPr lang="en-US" sz="800" dirty="0">
                <a:latin typeface="Tahoma"/>
                <a:cs typeface="Tahoma"/>
              </a:rPr>
              <a:t>Source: </a:t>
            </a:r>
            <a:r>
              <a:rPr lang="en-US" sz="800" u="sng" dirty="0">
                <a:latin typeface="Tahoma"/>
                <a:cs typeface="Tahoma"/>
              </a:rPr>
              <a:t>https://medium.com/analytics-vidhya/introduction-to-long-short-term-memory-lstm-a8052cd0d4cd</a:t>
            </a:r>
          </a:p>
        </p:txBody>
      </p:sp>
      <p:sp>
        <p:nvSpPr>
          <p:cNvPr id="58" name="object 58"/>
          <p:cNvSpPr txBox="1"/>
          <p:nvPr/>
        </p:nvSpPr>
        <p:spPr>
          <a:xfrm>
            <a:off x="487567" y="7203582"/>
            <a:ext cx="132080" cy="151323"/>
          </a:xfrm>
          <a:prstGeom prst="rect">
            <a:avLst/>
          </a:prstGeom>
        </p:spPr>
        <p:txBody>
          <a:bodyPr vert="horz" wrap="square" lIns="0" tIns="12700" rIns="0" bIns="0" rtlCol="0">
            <a:spAutoFit/>
          </a:bodyPr>
          <a:lstStyle/>
          <a:p>
            <a:pPr marL="12700">
              <a:lnSpc>
                <a:spcPct val="100000"/>
              </a:lnSpc>
              <a:spcBef>
                <a:spcPts val="100"/>
              </a:spcBef>
            </a:pPr>
            <a:r>
              <a:rPr lang="en-US" sz="900" spc="-55" dirty="0">
                <a:solidFill>
                  <a:schemeClr val="bg1"/>
                </a:solidFill>
                <a:latin typeface="Arial MT"/>
                <a:cs typeface="Arial MT"/>
              </a:rPr>
              <a:t>25</a:t>
            </a:r>
            <a:endParaRPr sz="900" dirty="0">
              <a:solidFill>
                <a:schemeClr val="bg1"/>
              </a:solidFill>
              <a:latin typeface="Arial MT"/>
              <a:cs typeface="Arial MT"/>
            </a:endParaRPr>
          </a:p>
        </p:txBody>
      </p:sp>
      <p:sp>
        <p:nvSpPr>
          <p:cNvPr id="12" name="object 8">
            <a:extLst>
              <a:ext uri="{FF2B5EF4-FFF2-40B4-BE49-F238E27FC236}">
                <a16:creationId xmlns:a16="http://schemas.microsoft.com/office/drawing/2014/main" id="{00BBB601-6FDF-5BC9-87CE-E9AE0C45D1AF}"/>
              </a:ext>
            </a:extLst>
          </p:cNvPr>
          <p:cNvSpPr txBox="1"/>
          <p:nvPr/>
        </p:nvSpPr>
        <p:spPr>
          <a:xfrm>
            <a:off x="5712528" y="5900386"/>
            <a:ext cx="4602446" cy="923073"/>
          </a:xfrm>
          <a:prstGeom prst="rect">
            <a:avLst/>
          </a:prstGeom>
        </p:spPr>
        <p:txBody>
          <a:bodyPr vert="horz" wrap="square" lIns="0" tIns="12700" rIns="0" bIns="0" rtlCol="0">
            <a:spAutoFit/>
          </a:bodyPr>
          <a:lstStyle/>
          <a:p>
            <a:pPr marL="12700" marR="5080">
              <a:lnSpc>
                <a:spcPct val="106100"/>
              </a:lnSpc>
              <a:spcBef>
                <a:spcPts val="100"/>
              </a:spcBef>
            </a:pPr>
            <a:r>
              <a:rPr lang="en-US" sz="1100" dirty="0">
                <a:solidFill>
                  <a:schemeClr val="tx1"/>
                </a:solidFill>
                <a:latin typeface="Trebuchet MS"/>
                <a:cs typeface="Trebuchet MS"/>
              </a:rPr>
              <a:t>Advantages of LSTM:</a:t>
            </a:r>
          </a:p>
          <a:p>
            <a:pPr marL="12700" marR="5080">
              <a:lnSpc>
                <a:spcPct val="106100"/>
              </a:lnSpc>
              <a:spcBef>
                <a:spcPts val="100"/>
              </a:spcBef>
            </a:pPr>
            <a:r>
              <a:rPr lang="en-US" sz="1100" dirty="0">
                <a:solidFill>
                  <a:schemeClr val="tx1"/>
                </a:solidFill>
                <a:latin typeface="Trebuchet MS"/>
                <a:cs typeface="Trebuchet MS"/>
              </a:rPr>
              <a:t>- Overcomes limitations of traditional RNNs by effectively handling long-term dependencies.</a:t>
            </a:r>
          </a:p>
          <a:p>
            <a:pPr marL="12700" marR="5080">
              <a:lnSpc>
                <a:spcPct val="106100"/>
              </a:lnSpc>
              <a:spcBef>
                <a:spcPts val="100"/>
              </a:spcBef>
            </a:pPr>
            <a:r>
              <a:rPr lang="en-US" sz="1100" dirty="0">
                <a:solidFill>
                  <a:schemeClr val="tx1"/>
                </a:solidFill>
                <a:latin typeface="Trebuchet MS"/>
                <a:cs typeface="Trebuchet MS"/>
              </a:rPr>
              <a:t>- Gating mechanisms allow selective forgetting and updating of information.</a:t>
            </a:r>
          </a:p>
        </p:txBody>
      </p:sp>
      <p:sp>
        <p:nvSpPr>
          <p:cNvPr id="10" name="object 2">
            <a:extLst>
              <a:ext uri="{FF2B5EF4-FFF2-40B4-BE49-F238E27FC236}">
                <a16:creationId xmlns:a16="http://schemas.microsoft.com/office/drawing/2014/main" id="{68085A53-24A5-02FA-CAF0-771E3E588131}"/>
              </a:ext>
            </a:extLst>
          </p:cNvPr>
          <p:cNvSpPr/>
          <p:nvPr/>
        </p:nvSpPr>
        <p:spPr>
          <a:xfrm>
            <a:off x="432005" y="7438538"/>
            <a:ext cx="243204" cy="121920"/>
          </a:xfrm>
          <a:custGeom>
            <a:avLst/>
            <a:gdLst/>
            <a:ahLst/>
            <a:cxnLst/>
            <a:rect l="l" t="t" r="r" b="b"/>
            <a:pathLst>
              <a:path w="243204" h="121920">
                <a:moveTo>
                  <a:pt x="121466" y="0"/>
                </a:moveTo>
                <a:lnTo>
                  <a:pt x="0" y="121466"/>
                </a:lnTo>
                <a:lnTo>
                  <a:pt x="242933" y="121466"/>
                </a:lnTo>
                <a:lnTo>
                  <a:pt x="121466" y="0"/>
                </a:lnTo>
                <a:close/>
              </a:path>
            </a:pathLst>
          </a:custGeom>
          <a:solidFill>
            <a:srgbClr val="A0A7D8"/>
          </a:solidFill>
        </p:spPr>
        <p:txBody>
          <a:bodyPr wrap="square" lIns="0" tIns="0" rIns="0" bIns="0" rtlCol="0"/>
          <a:lstStyle/>
          <a:p>
            <a:endParaRPr/>
          </a:p>
        </p:txBody>
      </p:sp>
      <p:pic>
        <p:nvPicPr>
          <p:cNvPr id="13" name="Picture 12">
            <a:extLst>
              <a:ext uri="{FF2B5EF4-FFF2-40B4-BE49-F238E27FC236}">
                <a16:creationId xmlns:a16="http://schemas.microsoft.com/office/drawing/2014/main" id="{83CD6B5E-40BE-DBA1-BA28-2177040BB811}"/>
              </a:ext>
            </a:extLst>
          </p:cNvPr>
          <p:cNvPicPr>
            <a:picLocks noChangeAspect="1"/>
          </p:cNvPicPr>
          <p:nvPr/>
        </p:nvPicPr>
        <p:blipFill>
          <a:blip r:embed="rId2"/>
          <a:stretch>
            <a:fillRect/>
          </a:stretch>
        </p:blipFill>
        <p:spPr>
          <a:xfrm>
            <a:off x="5481354" y="539618"/>
            <a:ext cx="4820920" cy="3111832"/>
          </a:xfrm>
          <a:prstGeom prst="rect">
            <a:avLst/>
          </a:prstGeom>
        </p:spPr>
      </p:pic>
      <p:pic>
        <p:nvPicPr>
          <p:cNvPr id="6146" name="Picture 2" descr="Introduction to Long Short-Term Memory (LSTM) | by Archit Saxena |  Analytics Vidhya | Medium">
            <a:extLst>
              <a:ext uri="{FF2B5EF4-FFF2-40B4-BE49-F238E27FC236}">
                <a16:creationId xmlns:a16="http://schemas.microsoft.com/office/drawing/2014/main" id="{C1BB01AD-1E0A-8246-9C93-FD418742D7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9794" y="3727133"/>
            <a:ext cx="4155212" cy="2112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2208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program&#10;&#10;Description automatically generated">
            <a:extLst>
              <a:ext uri="{FF2B5EF4-FFF2-40B4-BE49-F238E27FC236}">
                <a16:creationId xmlns:a16="http://schemas.microsoft.com/office/drawing/2014/main" id="{2F3D7D4C-A143-EB18-212A-057EEA329733}"/>
              </a:ext>
            </a:extLst>
          </p:cNvPr>
          <p:cNvPicPr>
            <a:picLocks noChangeAspect="1"/>
          </p:cNvPicPr>
          <p:nvPr/>
        </p:nvPicPr>
        <p:blipFill>
          <a:blip r:embed="rId2"/>
          <a:stretch>
            <a:fillRect/>
          </a:stretch>
        </p:blipFill>
        <p:spPr>
          <a:xfrm>
            <a:off x="5953126" y="463562"/>
            <a:ext cx="4740275" cy="6645593"/>
          </a:xfrm>
          <a:prstGeom prst="rect">
            <a:avLst/>
          </a:prstGeom>
        </p:spPr>
      </p:pic>
      <p:sp>
        <p:nvSpPr>
          <p:cNvPr id="2" name="object 2"/>
          <p:cNvSpPr/>
          <p:nvPr/>
        </p:nvSpPr>
        <p:spPr>
          <a:xfrm>
            <a:off x="9855006" y="7438538"/>
            <a:ext cx="243204" cy="121920"/>
          </a:xfrm>
          <a:custGeom>
            <a:avLst/>
            <a:gdLst/>
            <a:ahLst/>
            <a:cxnLst/>
            <a:rect l="l" t="t" r="r" b="b"/>
            <a:pathLst>
              <a:path w="243204" h="121920">
                <a:moveTo>
                  <a:pt x="121466" y="0"/>
                </a:moveTo>
                <a:lnTo>
                  <a:pt x="0" y="121466"/>
                </a:lnTo>
                <a:lnTo>
                  <a:pt x="242933" y="121466"/>
                </a:lnTo>
                <a:lnTo>
                  <a:pt x="121466" y="0"/>
                </a:lnTo>
                <a:close/>
              </a:path>
            </a:pathLst>
          </a:custGeom>
          <a:solidFill>
            <a:srgbClr val="094780"/>
          </a:solidFill>
        </p:spPr>
        <p:txBody>
          <a:bodyPr wrap="square" lIns="0" tIns="0" rIns="0" bIns="0" rtlCol="0"/>
          <a:lstStyle/>
          <a:p>
            <a:endParaRPr/>
          </a:p>
        </p:txBody>
      </p:sp>
      <p:sp>
        <p:nvSpPr>
          <p:cNvPr id="3" name="object 3"/>
          <p:cNvSpPr txBox="1"/>
          <p:nvPr/>
        </p:nvSpPr>
        <p:spPr>
          <a:xfrm>
            <a:off x="9899725" y="7252134"/>
            <a:ext cx="150495" cy="151323"/>
          </a:xfrm>
          <a:prstGeom prst="rect">
            <a:avLst/>
          </a:prstGeom>
        </p:spPr>
        <p:txBody>
          <a:bodyPr vert="horz" wrap="square" lIns="0" tIns="12700" rIns="0" bIns="0" rtlCol="0">
            <a:spAutoFit/>
          </a:bodyPr>
          <a:lstStyle/>
          <a:p>
            <a:pPr marL="12700">
              <a:lnSpc>
                <a:spcPct val="100000"/>
              </a:lnSpc>
              <a:spcBef>
                <a:spcPts val="100"/>
              </a:spcBef>
            </a:pPr>
            <a:r>
              <a:rPr lang="en-US" sz="900" spc="-25" dirty="0">
                <a:latin typeface="Arial MT"/>
                <a:cs typeface="Arial MT"/>
              </a:rPr>
              <a:t>26</a:t>
            </a:r>
            <a:endParaRPr sz="900" dirty="0">
              <a:latin typeface="Arial MT"/>
              <a:cs typeface="Arial MT"/>
            </a:endParaRPr>
          </a:p>
        </p:txBody>
      </p:sp>
      <p:sp>
        <p:nvSpPr>
          <p:cNvPr id="30" name="object 30"/>
          <p:cNvSpPr txBox="1"/>
          <p:nvPr/>
        </p:nvSpPr>
        <p:spPr>
          <a:xfrm>
            <a:off x="416198" y="1217869"/>
            <a:ext cx="5377485" cy="538609"/>
          </a:xfrm>
          <a:prstGeom prst="rect">
            <a:avLst/>
          </a:prstGeom>
        </p:spPr>
        <p:txBody>
          <a:bodyPr vert="horz" wrap="square" lIns="0" tIns="12700" rIns="0" bIns="0" rtlCol="0">
            <a:spAutoFit/>
          </a:bodyPr>
          <a:lstStyle/>
          <a:p>
            <a:pPr marL="50800" marR="25400">
              <a:lnSpc>
                <a:spcPct val="106100"/>
              </a:lnSpc>
              <a:spcBef>
                <a:spcPts val="100"/>
              </a:spcBef>
            </a:pPr>
            <a:r>
              <a:rPr lang="en-US" sz="1100" dirty="0">
                <a:latin typeface="Trebuchet MS"/>
              </a:rPr>
              <a:t>This LSTM model is designed to process time-series data, learning patterns across sequences of 100-time steps with 1 feature per time step. The architecture is ideal for tasks like time-series forecasting or sequence classification.</a:t>
            </a:r>
          </a:p>
        </p:txBody>
      </p:sp>
      <p:sp>
        <p:nvSpPr>
          <p:cNvPr id="31" name="object 31"/>
          <p:cNvSpPr/>
          <p:nvPr/>
        </p:nvSpPr>
        <p:spPr>
          <a:xfrm>
            <a:off x="450000" y="463562"/>
            <a:ext cx="9780905" cy="0"/>
          </a:xfrm>
          <a:custGeom>
            <a:avLst/>
            <a:gdLst/>
            <a:ahLst/>
            <a:cxnLst/>
            <a:rect l="l" t="t" r="r" b="b"/>
            <a:pathLst>
              <a:path w="9780905">
                <a:moveTo>
                  <a:pt x="0" y="0"/>
                </a:moveTo>
                <a:lnTo>
                  <a:pt x="9780714" y="0"/>
                </a:lnTo>
              </a:path>
            </a:pathLst>
          </a:custGeom>
          <a:ln w="12700">
            <a:solidFill>
              <a:srgbClr val="094780"/>
            </a:solidFill>
          </a:ln>
        </p:spPr>
        <p:txBody>
          <a:bodyPr wrap="square" lIns="0" tIns="0" rIns="0" bIns="0" rtlCol="0"/>
          <a:lstStyle/>
          <a:p>
            <a:endParaRPr/>
          </a:p>
        </p:txBody>
      </p:sp>
      <p:sp>
        <p:nvSpPr>
          <p:cNvPr id="32" name="object 32"/>
          <p:cNvSpPr/>
          <p:nvPr/>
        </p:nvSpPr>
        <p:spPr>
          <a:xfrm>
            <a:off x="450000" y="7109155"/>
            <a:ext cx="9780905" cy="0"/>
          </a:xfrm>
          <a:custGeom>
            <a:avLst/>
            <a:gdLst/>
            <a:ahLst/>
            <a:cxnLst/>
            <a:rect l="l" t="t" r="r" b="b"/>
            <a:pathLst>
              <a:path w="9780905">
                <a:moveTo>
                  <a:pt x="0" y="0"/>
                </a:moveTo>
                <a:lnTo>
                  <a:pt x="9780714" y="0"/>
                </a:lnTo>
              </a:path>
            </a:pathLst>
          </a:custGeom>
          <a:ln w="12700">
            <a:solidFill>
              <a:srgbClr val="094780"/>
            </a:solidFill>
          </a:ln>
        </p:spPr>
        <p:txBody>
          <a:bodyPr wrap="square" lIns="0" tIns="0" rIns="0" bIns="0" rtlCol="0"/>
          <a:lstStyle/>
          <a:p>
            <a:endParaRPr/>
          </a:p>
        </p:txBody>
      </p:sp>
      <p:sp>
        <p:nvSpPr>
          <p:cNvPr id="57" name="object 7">
            <a:extLst>
              <a:ext uri="{FF2B5EF4-FFF2-40B4-BE49-F238E27FC236}">
                <a16:creationId xmlns:a16="http://schemas.microsoft.com/office/drawing/2014/main" id="{1DEC5176-99F5-97BB-1EEE-C0A647E68EE6}"/>
              </a:ext>
            </a:extLst>
          </p:cNvPr>
          <p:cNvSpPr txBox="1">
            <a:spLocks noGrp="1"/>
          </p:cNvSpPr>
          <p:nvPr>
            <p:ph type="title"/>
          </p:nvPr>
        </p:nvSpPr>
        <p:spPr>
          <a:xfrm>
            <a:off x="430616" y="505638"/>
            <a:ext cx="4740275" cy="279564"/>
          </a:xfrm>
          <a:prstGeom prst="rect">
            <a:avLst/>
          </a:prstGeom>
        </p:spPr>
        <p:txBody>
          <a:bodyPr vert="horz" wrap="square" lIns="0" tIns="35560" rIns="0" bIns="0" rtlCol="0">
            <a:spAutoFit/>
          </a:bodyPr>
          <a:lstStyle/>
          <a:p>
            <a:pPr marL="12700" marR="5080">
              <a:lnSpc>
                <a:spcPts val="1900"/>
              </a:lnSpc>
              <a:spcBef>
                <a:spcPts val="280"/>
              </a:spcBef>
            </a:pPr>
            <a:r>
              <a:rPr lang="en-US" sz="1700" dirty="0">
                <a:solidFill>
                  <a:srgbClr val="094780"/>
                </a:solidFill>
              </a:rPr>
              <a:t>LSTM Model Architecture Description</a:t>
            </a:r>
            <a:endParaRPr sz="1700" dirty="0">
              <a:solidFill>
                <a:srgbClr val="094780"/>
              </a:solidFill>
            </a:endParaRPr>
          </a:p>
        </p:txBody>
      </p:sp>
      <p:sp>
        <p:nvSpPr>
          <p:cNvPr id="58" name="object 9">
            <a:extLst>
              <a:ext uri="{FF2B5EF4-FFF2-40B4-BE49-F238E27FC236}">
                <a16:creationId xmlns:a16="http://schemas.microsoft.com/office/drawing/2014/main" id="{DA6F223D-1A24-2CBE-7074-DA60C82CBBB6}"/>
              </a:ext>
            </a:extLst>
          </p:cNvPr>
          <p:cNvSpPr txBox="1"/>
          <p:nvPr/>
        </p:nvSpPr>
        <p:spPr>
          <a:xfrm>
            <a:off x="414310" y="821953"/>
            <a:ext cx="5398757" cy="393056"/>
          </a:xfrm>
          <a:prstGeom prst="rect">
            <a:avLst/>
          </a:prstGeom>
          <a:solidFill>
            <a:srgbClr val="DCDDDE">
              <a:alpha val="34999"/>
            </a:srgbClr>
          </a:solidFill>
        </p:spPr>
        <p:txBody>
          <a:bodyPr vert="horz" wrap="square" lIns="0" tIns="130175" rIns="0" bIns="0" rtlCol="0">
            <a:spAutoFit/>
          </a:bodyPr>
          <a:lstStyle/>
          <a:p>
            <a:pPr marL="88900">
              <a:lnSpc>
                <a:spcPct val="100000"/>
              </a:lnSpc>
              <a:spcBef>
                <a:spcPts val="1025"/>
              </a:spcBef>
            </a:pPr>
            <a:r>
              <a:rPr lang="en-US" sz="1700" b="1" dirty="0">
                <a:solidFill>
                  <a:srgbClr val="094780"/>
                </a:solidFill>
                <a:latin typeface="Trebuchet MS"/>
                <a:ea typeface="+mj-ea"/>
              </a:rPr>
              <a:t>Purpose of the Model</a:t>
            </a:r>
            <a:r>
              <a:rPr sz="1700" b="1" dirty="0">
                <a:solidFill>
                  <a:srgbClr val="094780"/>
                </a:solidFill>
                <a:latin typeface="Trebuchet MS"/>
                <a:ea typeface="+mj-ea"/>
              </a:rPr>
              <a:t>:</a:t>
            </a:r>
          </a:p>
        </p:txBody>
      </p:sp>
      <p:sp>
        <p:nvSpPr>
          <p:cNvPr id="5" name="object 9">
            <a:extLst>
              <a:ext uri="{FF2B5EF4-FFF2-40B4-BE49-F238E27FC236}">
                <a16:creationId xmlns:a16="http://schemas.microsoft.com/office/drawing/2014/main" id="{92134272-29B5-77D3-5D54-BA021D68578F}"/>
              </a:ext>
            </a:extLst>
          </p:cNvPr>
          <p:cNvSpPr txBox="1"/>
          <p:nvPr/>
        </p:nvSpPr>
        <p:spPr>
          <a:xfrm>
            <a:off x="434626" y="1779992"/>
            <a:ext cx="5398757" cy="393056"/>
          </a:xfrm>
          <a:prstGeom prst="rect">
            <a:avLst/>
          </a:prstGeom>
          <a:solidFill>
            <a:srgbClr val="DCDDDE">
              <a:alpha val="34999"/>
            </a:srgbClr>
          </a:solidFill>
        </p:spPr>
        <p:txBody>
          <a:bodyPr vert="horz" wrap="square" lIns="0" tIns="130175" rIns="0" bIns="0" rtlCol="0">
            <a:spAutoFit/>
          </a:bodyPr>
          <a:lstStyle/>
          <a:p>
            <a:pPr marL="88900">
              <a:lnSpc>
                <a:spcPct val="100000"/>
              </a:lnSpc>
              <a:spcBef>
                <a:spcPts val="1025"/>
              </a:spcBef>
            </a:pPr>
            <a:r>
              <a:rPr lang="en-US" sz="1700" b="1" dirty="0">
                <a:solidFill>
                  <a:srgbClr val="094780"/>
                </a:solidFill>
                <a:latin typeface="Trebuchet MS"/>
                <a:ea typeface="+mj-ea"/>
              </a:rPr>
              <a:t>LSTM Layers</a:t>
            </a:r>
            <a:r>
              <a:rPr sz="1700" b="1" dirty="0">
                <a:solidFill>
                  <a:srgbClr val="094780"/>
                </a:solidFill>
                <a:latin typeface="Trebuchet MS"/>
                <a:ea typeface="+mj-ea"/>
              </a:rPr>
              <a:t>:</a:t>
            </a:r>
          </a:p>
        </p:txBody>
      </p:sp>
      <p:sp>
        <p:nvSpPr>
          <p:cNvPr id="6" name="object 30">
            <a:extLst>
              <a:ext uri="{FF2B5EF4-FFF2-40B4-BE49-F238E27FC236}">
                <a16:creationId xmlns:a16="http://schemas.microsoft.com/office/drawing/2014/main" id="{8E4AAACD-C8C4-1A87-4B16-C735EE780E97}"/>
              </a:ext>
            </a:extLst>
          </p:cNvPr>
          <p:cNvSpPr txBox="1"/>
          <p:nvPr/>
        </p:nvSpPr>
        <p:spPr>
          <a:xfrm>
            <a:off x="402829" y="2188841"/>
            <a:ext cx="5377485" cy="718017"/>
          </a:xfrm>
          <a:prstGeom prst="rect">
            <a:avLst/>
          </a:prstGeom>
        </p:spPr>
        <p:txBody>
          <a:bodyPr vert="horz" wrap="square" lIns="0" tIns="12700" rIns="0" bIns="0" rtlCol="0">
            <a:spAutoFit/>
          </a:bodyPr>
          <a:lstStyle/>
          <a:p>
            <a:pPr marL="50800" marR="25400">
              <a:lnSpc>
                <a:spcPct val="106100"/>
              </a:lnSpc>
              <a:spcBef>
                <a:spcPts val="100"/>
              </a:spcBef>
            </a:pPr>
            <a:r>
              <a:rPr lang="en-US" sz="1100" dirty="0">
                <a:latin typeface="Trebuchet MS"/>
              </a:rPr>
              <a:t>Each LSTM layer learns representations of the input data, with the dimensionality increasing from 30 to 50 features per time step as you go deeper into the model. The final LSTM layer outputs only the last time step (a single vector), which is then passed to the dense layer for final prediction.</a:t>
            </a:r>
          </a:p>
        </p:txBody>
      </p:sp>
      <p:sp>
        <p:nvSpPr>
          <p:cNvPr id="7" name="object 9">
            <a:extLst>
              <a:ext uri="{FF2B5EF4-FFF2-40B4-BE49-F238E27FC236}">
                <a16:creationId xmlns:a16="http://schemas.microsoft.com/office/drawing/2014/main" id="{EDABA405-77B6-6B96-E38E-B5E9763A1AD0}"/>
              </a:ext>
            </a:extLst>
          </p:cNvPr>
          <p:cNvSpPr txBox="1"/>
          <p:nvPr/>
        </p:nvSpPr>
        <p:spPr>
          <a:xfrm>
            <a:off x="414310" y="2904045"/>
            <a:ext cx="5398757" cy="393056"/>
          </a:xfrm>
          <a:prstGeom prst="rect">
            <a:avLst/>
          </a:prstGeom>
          <a:solidFill>
            <a:srgbClr val="DCDDDE">
              <a:alpha val="34999"/>
            </a:srgbClr>
          </a:solidFill>
        </p:spPr>
        <p:txBody>
          <a:bodyPr vert="horz" wrap="square" lIns="0" tIns="130175" rIns="0" bIns="0" rtlCol="0">
            <a:spAutoFit/>
          </a:bodyPr>
          <a:lstStyle/>
          <a:p>
            <a:pPr marL="88900">
              <a:lnSpc>
                <a:spcPct val="100000"/>
              </a:lnSpc>
              <a:spcBef>
                <a:spcPts val="1025"/>
              </a:spcBef>
            </a:pPr>
            <a:r>
              <a:rPr lang="en-US" sz="1700" b="1" dirty="0">
                <a:solidFill>
                  <a:srgbClr val="094780"/>
                </a:solidFill>
                <a:latin typeface="Trebuchet MS"/>
                <a:ea typeface="+mj-ea"/>
              </a:rPr>
              <a:t>Dropout Layers</a:t>
            </a:r>
            <a:r>
              <a:rPr sz="1700" b="1" dirty="0">
                <a:solidFill>
                  <a:srgbClr val="094780"/>
                </a:solidFill>
                <a:latin typeface="Trebuchet MS"/>
                <a:ea typeface="+mj-ea"/>
              </a:rPr>
              <a:t>:</a:t>
            </a:r>
          </a:p>
        </p:txBody>
      </p:sp>
      <p:sp>
        <p:nvSpPr>
          <p:cNvPr id="8" name="object 30">
            <a:extLst>
              <a:ext uri="{FF2B5EF4-FFF2-40B4-BE49-F238E27FC236}">
                <a16:creationId xmlns:a16="http://schemas.microsoft.com/office/drawing/2014/main" id="{B2A8D2A9-DDFA-AB45-C3DE-510042B24FC0}"/>
              </a:ext>
            </a:extLst>
          </p:cNvPr>
          <p:cNvSpPr txBox="1"/>
          <p:nvPr/>
        </p:nvSpPr>
        <p:spPr>
          <a:xfrm>
            <a:off x="396315" y="3290131"/>
            <a:ext cx="5377485" cy="538609"/>
          </a:xfrm>
          <a:prstGeom prst="rect">
            <a:avLst/>
          </a:prstGeom>
        </p:spPr>
        <p:txBody>
          <a:bodyPr vert="horz" wrap="square" lIns="0" tIns="12700" rIns="0" bIns="0" rtlCol="0">
            <a:spAutoFit/>
          </a:bodyPr>
          <a:lstStyle/>
          <a:p>
            <a:pPr marL="50800" marR="25400">
              <a:lnSpc>
                <a:spcPct val="106100"/>
              </a:lnSpc>
              <a:spcBef>
                <a:spcPts val="100"/>
              </a:spcBef>
            </a:pPr>
            <a:r>
              <a:rPr lang="en-US" sz="1100" dirty="0">
                <a:latin typeface="Trebuchet MS"/>
              </a:rPr>
              <a:t>Dropout is applied after each LSTM layer to reduce overfitting by randomly dropping neurons during training, ensuring the model generalizes better to unseen data.</a:t>
            </a:r>
          </a:p>
        </p:txBody>
      </p:sp>
      <p:sp>
        <p:nvSpPr>
          <p:cNvPr id="9" name="object 9">
            <a:extLst>
              <a:ext uri="{FF2B5EF4-FFF2-40B4-BE49-F238E27FC236}">
                <a16:creationId xmlns:a16="http://schemas.microsoft.com/office/drawing/2014/main" id="{10A25C12-DAF8-F73C-9A4E-E3138ADAA26A}"/>
              </a:ext>
            </a:extLst>
          </p:cNvPr>
          <p:cNvSpPr txBox="1"/>
          <p:nvPr/>
        </p:nvSpPr>
        <p:spPr>
          <a:xfrm>
            <a:off x="414310" y="3809093"/>
            <a:ext cx="5398757" cy="393056"/>
          </a:xfrm>
          <a:prstGeom prst="rect">
            <a:avLst/>
          </a:prstGeom>
          <a:solidFill>
            <a:srgbClr val="DCDDDE">
              <a:alpha val="34999"/>
            </a:srgbClr>
          </a:solidFill>
        </p:spPr>
        <p:txBody>
          <a:bodyPr vert="horz" wrap="square" lIns="0" tIns="130175" rIns="0" bIns="0" rtlCol="0">
            <a:spAutoFit/>
          </a:bodyPr>
          <a:lstStyle/>
          <a:p>
            <a:pPr marL="88900">
              <a:lnSpc>
                <a:spcPct val="100000"/>
              </a:lnSpc>
              <a:spcBef>
                <a:spcPts val="1025"/>
              </a:spcBef>
            </a:pPr>
            <a:r>
              <a:rPr lang="en-US" sz="1700" b="1" dirty="0">
                <a:solidFill>
                  <a:srgbClr val="094780"/>
                </a:solidFill>
                <a:latin typeface="Trebuchet MS"/>
                <a:ea typeface="+mj-ea"/>
              </a:rPr>
              <a:t>Dense Layer</a:t>
            </a:r>
            <a:r>
              <a:rPr sz="1700" b="1" dirty="0">
                <a:solidFill>
                  <a:srgbClr val="094780"/>
                </a:solidFill>
                <a:latin typeface="Trebuchet MS"/>
                <a:ea typeface="+mj-ea"/>
              </a:rPr>
              <a:t>:</a:t>
            </a:r>
          </a:p>
        </p:txBody>
      </p:sp>
      <p:sp>
        <p:nvSpPr>
          <p:cNvPr id="10" name="object 30">
            <a:extLst>
              <a:ext uri="{FF2B5EF4-FFF2-40B4-BE49-F238E27FC236}">
                <a16:creationId xmlns:a16="http://schemas.microsoft.com/office/drawing/2014/main" id="{7CE5A0A1-B13F-2DF7-6DC9-6C7C569234D2}"/>
              </a:ext>
            </a:extLst>
          </p:cNvPr>
          <p:cNvSpPr txBox="1"/>
          <p:nvPr/>
        </p:nvSpPr>
        <p:spPr>
          <a:xfrm>
            <a:off x="412913" y="4194760"/>
            <a:ext cx="5377485" cy="359201"/>
          </a:xfrm>
          <a:prstGeom prst="rect">
            <a:avLst/>
          </a:prstGeom>
        </p:spPr>
        <p:txBody>
          <a:bodyPr vert="horz" wrap="square" lIns="0" tIns="12700" rIns="0" bIns="0" rtlCol="0">
            <a:spAutoFit/>
          </a:bodyPr>
          <a:lstStyle/>
          <a:p>
            <a:pPr marL="50800" marR="25400">
              <a:lnSpc>
                <a:spcPct val="106100"/>
              </a:lnSpc>
              <a:spcBef>
                <a:spcPts val="100"/>
              </a:spcBef>
            </a:pPr>
            <a:r>
              <a:rPr lang="en-US" sz="1100" dirty="0">
                <a:latin typeface="Trebuchet MS"/>
              </a:rPr>
              <a:t>The final dense layer converts the 50 features from the last LSTM layer into a single output, suitable for making predictions.</a:t>
            </a:r>
          </a:p>
        </p:txBody>
      </p:sp>
      <p:sp>
        <p:nvSpPr>
          <p:cNvPr id="11" name="object 9">
            <a:extLst>
              <a:ext uri="{FF2B5EF4-FFF2-40B4-BE49-F238E27FC236}">
                <a16:creationId xmlns:a16="http://schemas.microsoft.com/office/drawing/2014/main" id="{4CDAECA9-68E9-12F3-2206-31D050E71CE3}"/>
              </a:ext>
            </a:extLst>
          </p:cNvPr>
          <p:cNvSpPr txBox="1"/>
          <p:nvPr/>
        </p:nvSpPr>
        <p:spPr>
          <a:xfrm>
            <a:off x="424394" y="4546572"/>
            <a:ext cx="5398757" cy="393056"/>
          </a:xfrm>
          <a:prstGeom prst="rect">
            <a:avLst/>
          </a:prstGeom>
          <a:solidFill>
            <a:srgbClr val="DCDDDE">
              <a:alpha val="34999"/>
            </a:srgbClr>
          </a:solidFill>
        </p:spPr>
        <p:txBody>
          <a:bodyPr vert="horz" wrap="square" lIns="0" tIns="130175" rIns="0" bIns="0" rtlCol="0">
            <a:spAutoFit/>
          </a:bodyPr>
          <a:lstStyle/>
          <a:p>
            <a:pPr marL="88900">
              <a:lnSpc>
                <a:spcPct val="100000"/>
              </a:lnSpc>
              <a:spcBef>
                <a:spcPts val="1025"/>
              </a:spcBef>
            </a:pPr>
            <a:r>
              <a:rPr lang="en-US" sz="1700" b="1" dirty="0">
                <a:solidFill>
                  <a:srgbClr val="094780"/>
                </a:solidFill>
                <a:latin typeface="Trebuchet MS"/>
                <a:ea typeface="+mj-ea"/>
              </a:rPr>
              <a:t>Why LSTM Layers?</a:t>
            </a:r>
            <a:endParaRPr sz="1700" b="1" dirty="0">
              <a:solidFill>
                <a:srgbClr val="094780"/>
              </a:solidFill>
              <a:latin typeface="Trebuchet MS"/>
              <a:ea typeface="+mj-ea"/>
            </a:endParaRPr>
          </a:p>
        </p:txBody>
      </p:sp>
      <p:sp>
        <p:nvSpPr>
          <p:cNvPr id="12" name="object 30">
            <a:extLst>
              <a:ext uri="{FF2B5EF4-FFF2-40B4-BE49-F238E27FC236}">
                <a16:creationId xmlns:a16="http://schemas.microsoft.com/office/drawing/2014/main" id="{9B9F4398-6389-6A9F-36F6-4877D12681B3}"/>
              </a:ext>
            </a:extLst>
          </p:cNvPr>
          <p:cNvSpPr txBox="1"/>
          <p:nvPr/>
        </p:nvSpPr>
        <p:spPr>
          <a:xfrm>
            <a:off x="392192" y="4941627"/>
            <a:ext cx="5377485" cy="359201"/>
          </a:xfrm>
          <a:prstGeom prst="rect">
            <a:avLst/>
          </a:prstGeom>
        </p:spPr>
        <p:txBody>
          <a:bodyPr vert="horz" wrap="square" lIns="0" tIns="12700" rIns="0" bIns="0" rtlCol="0">
            <a:spAutoFit/>
          </a:bodyPr>
          <a:lstStyle/>
          <a:p>
            <a:pPr marL="50800" marR="25400">
              <a:lnSpc>
                <a:spcPct val="106100"/>
              </a:lnSpc>
              <a:spcBef>
                <a:spcPts val="100"/>
              </a:spcBef>
            </a:pPr>
            <a:r>
              <a:rPr lang="en-US" sz="1100" dirty="0">
                <a:latin typeface="Trebuchet MS"/>
              </a:rPr>
              <a:t>LSTM layers are used because of their ability to handle long-term dependencies in sequences. They "remember" important information over many time steps.</a:t>
            </a:r>
          </a:p>
        </p:txBody>
      </p:sp>
      <p:sp>
        <p:nvSpPr>
          <p:cNvPr id="13" name="object 9">
            <a:extLst>
              <a:ext uri="{FF2B5EF4-FFF2-40B4-BE49-F238E27FC236}">
                <a16:creationId xmlns:a16="http://schemas.microsoft.com/office/drawing/2014/main" id="{08F5928E-D3F8-BFEA-92BD-023DC792FCAC}"/>
              </a:ext>
            </a:extLst>
          </p:cNvPr>
          <p:cNvSpPr txBox="1"/>
          <p:nvPr/>
        </p:nvSpPr>
        <p:spPr>
          <a:xfrm>
            <a:off x="402829" y="5326650"/>
            <a:ext cx="5398757" cy="393056"/>
          </a:xfrm>
          <a:prstGeom prst="rect">
            <a:avLst/>
          </a:prstGeom>
          <a:solidFill>
            <a:srgbClr val="DCDDDE">
              <a:alpha val="34999"/>
            </a:srgbClr>
          </a:solidFill>
        </p:spPr>
        <p:txBody>
          <a:bodyPr vert="horz" wrap="square" lIns="0" tIns="130175" rIns="0" bIns="0" rtlCol="0">
            <a:spAutoFit/>
          </a:bodyPr>
          <a:lstStyle/>
          <a:p>
            <a:pPr marL="88900">
              <a:lnSpc>
                <a:spcPct val="100000"/>
              </a:lnSpc>
              <a:spcBef>
                <a:spcPts val="1025"/>
              </a:spcBef>
            </a:pPr>
            <a:r>
              <a:rPr lang="en-US" sz="1700" b="1" dirty="0">
                <a:solidFill>
                  <a:srgbClr val="094780"/>
                </a:solidFill>
                <a:latin typeface="Trebuchet MS"/>
                <a:ea typeface="+mj-ea"/>
              </a:rPr>
              <a:t>Why Dropout Layers?</a:t>
            </a:r>
            <a:endParaRPr sz="1700" b="1" dirty="0">
              <a:solidFill>
                <a:srgbClr val="094780"/>
              </a:solidFill>
              <a:latin typeface="Trebuchet MS"/>
              <a:ea typeface="+mj-ea"/>
            </a:endParaRPr>
          </a:p>
        </p:txBody>
      </p:sp>
      <p:sp>
        <p:nvSpPr>
          <p:cNvPr id="14" name="object 30">
            <a:extLst>
              <a:ext uri="{FF2B5EF4-FFF2-40B4-BE49-F238E27FC236}">
                <a16:creationId xmlns:a16="http://schemas.microsoft.com/office/drawing/2014/main" id="{4408D716-D1E3-4D9B-DF9C-81F9EC1D553D}"/>
              </a:ext>
            </a:extLst>
          </p:cNvPr>
          <p:cNvSpPr txBox="1"/>
          <p:nvPr/>
        </p:nvSpPr>
        <p:spPr>
          <a:xfrm>
            <a:off x="385680" y="5707333"/>
            <a:ext cx="5377485" cy="359201"/>
          </a:xfrm>
          <a:prstGeom prst="rect">
            <a:avLst/>
          </a:prstGeom>
        </p:spPr>
        <p:txBody>
          <a:bodyPr vert="horz" wrap="square" lIns="0" tIns="12700" rIns="0" bIns="0" rtlCol="0">
            <a:spAutoFit/>
          </a:bodyPr>
          <a:lstStyle/>
          <a:p>
            <a:pPr marL="50800" marR="25400">
              <a:lnSpc>
                <a:spcPct val="106100"/>
              </a:lnSpc>
              <a:spcBef>
                <a:spcPts val="100"/>
              </a:spcBef>
            </a:pPr>
            <a:r>
              <a:rPr lang="en-US" sz="1100" dirty="0">
                <a:latin typeface="Trebuchet MS"/>
              </a:rPr>
              <a:t>Dropout is crucial in deep networks to prevent overfitting, particularly when working with small datasets or highly complex models.</a:t>
            </a:r>
          </a:p>
        </p:txBody>
      </p:sp>
      <p:sp>
        <p:nvSpPr>
          <p:cNvPr id="15" name="object 9">
            <a:extLst>
              <a:ext uri="{FF2B5EF4-FFF2-40B4-BE49-F238E27FC236}">
                <a16:creationId xmlns:a16="http://schemas.microsoft.com/office/drawing/2014/main" id="{11BEC9C4-8049-0B00-F913-5B827C64C66D}"/>
              </a:ext>
            </a:extLst>
          </p:cNvPr>
          <p:cNvSpPr txBox="1"/>
          <p:nvPr/>
        </p:nvSpPr>
        <p:spPr>
          <a:xfrm>
            <a:off x="392192" y="6074498"/>
            <a:ext cx="5398757" cy="393056"/>
          </a:xfrm>
          <a:prstGeom prst="rect">
            <a:avLst/>
          </a:prstGeom>
          <a:solidFill>
            <a:srgbClr val="DCDDDE">
              <a:alpha val="34999"/>
            </a:srgbClr>
          </a:solidFill>
        </p:spPr>
        <p:txBody>
          <a:bodyPr vert="horz" wrap="square" lIns="0" tIns="130175" rIns="0" bIns="0" rtlCol="0">
            <a:spAutoFit/>
          </a:bodyPr>
          <a:lstStyle/>
          <a:p>
            <a:pPr marL="88900">
              <a:lnSpc>
                <a:spcPct val="100000"/>
              </a:lnSpc>
              <a:spcBef>
                <a:spcPts val="1025"/>
              </a:spcBef>
            </a:pPr>
            <a:r>
              <a:rPr lang="en-US" sz="1700" b="1" dirty="0">
                <a:solidFill>
                  <a:srgbClr val="094780"/>
                </a:solidFill>
                <a:latin typeface="Trebuchet MS"/>
                <a:ea typeface="+mj-ea"/>
              </a:rPr>
              <a:t>Final Output:</a:t>
            </a:r>
            <a:endParaRPr sz="1700" b="1" dirty="0">
              <a:solidFill>
                <a:srgbClr val="094780"/>
              </a:solidFill>
              <a:latin typeface="Trebuchet MS"/>
              <a:ea typeface="+mj-ea"/>
            </a:endParaRPr>
          </a:p>
        </p:txBody>
      </p:sp>
      <p:sp>
        <p:nvSpPr>
          <p:cNvPr id="16" name="object 30">
            <a:extLst>
              <a:ext uri="{FF2B5EF4-FFF2-40B4-BE49-F238E27FC236}">
                <a16:creationId xmlns:a16="http://schemas.microsoft.com/office/drawing/2014/main" id="{C3A35F5A-1CB8-B778-D6FD-4B4011B30FD1}"/>
              </a:ext>
            </a:extLst>
          </p:cNvPr>
          <p:cNvSpPr txBox="1"/>
          <p:nvPr/>
        </p:nvSpPr>
        <p:spPr>
          <a:xfrm>
            <a:off x="385680" y="6477528"/>
            <a:ext cx="5377485" cy="538609"/>
          </a:xfrm>
          <a:prstGeom prst="rect">
            <a:avLst/>
          </a:prstGeom>
        </p:spPr>
        <p:txBody>
          <a:bodyPr vert="horz" wrap="square" lIns="0" tIns="12700" rIns="0" bIns="0" rtlCol="0">
            <a:spAutoFit/>
          </a:bodyPr>
          <a:lstStyle/>
          <a:p>
            <a:pPr marL="50800" marR="25400">
              <a:lnSpc>
                <a:spcPct val="106100"/>
              </a:lnSpc>
              <a:spcBef>
                <a:spcPts val="100"/>
              </a:spcBef>
            </a:pPr>
            <a:r>
              <a:rPr lang="en-US" sz="1100" dirty="0">
                <a:latin typeface="Trebuchet MS"/>
              </a:rPr>
              <a:t>The model outputs a single value, which is typically used in tasks like regression (predicting a continuous value) or binary classification (classifying into two categories).</a:t>
            </a:r>
          </a:p>
        </p:txBody>
      </p:sp>
      <p:graphicFrame>
        <p:nvGraphicFramePr>
          <p:cNvPr id="17" name="Object 16">
            <a:extLst>
              <a:ext uri="{FF2B5EF4-FFF2-40B4-BE49-F238E27FC236}">
                <a16:creationId xmlns:a16="http://schemas.microsoft.com/office/drawing/2014/main" id="{308520B2-41B9-669F-5AE7-2518DA03EBCB}"/>
              </a:ext>
            </a:extLst>
          </p:cNvPr>
          <p:cNvGraphicFramePr>
            <a:graphicFrameLocks noChangeAspect="1"/>
          </p:cNvGraphicFramePr>
          <p:nvPr>
            <p:extLst>
              <p:ext uri="{D42A27DB-BD31-4B8C-83A1-F6EECF244321}">
                <p14:modId xmlns:p14="http://schemas.microsoft.com/office/powerpoint/2010/main" val="2172626390"/>
              </p:ext>
            </p:extLst>
          </p:nvPr>
        </p:nvGraphicFramePr>
        <p:xfrm>
          <a:off x="4694238" y="6784975"/>
          <a:ext cx="2681287" cy="576263"/>
        </p:xfrm>
        <a:graphic>
          <a:graphicData uri="http://schemas.openxmlformats.org/presentationml/2006/ole">
            <mc:AlternateContent xmlns:mc="http://schemas.openxmlformats.org/markup-compatibility/2006">
              <mc:Choice xmlns:v="urn:schemas-microsoft-com:vml" Requires="v">
                <p:oleObj name="Packager Shell Object" showAsIcon="1" r:id="rId3" imgW="2583720" imgH="488520" progId="Package">
                  <p:embed/>
                </p:oleObj>
              </mc:Choice>
              <mc:Fallback>
                <p:oleObj name="Packager Shell Object" showAsIcon="1" r:id="rId3" imgW="2583720" imgH="488520" progId="Package">
                  <p:embed/>
                  <p:pic>
                    <p:nvPicPr>
                      <p:cNvPr id="17" name="Object 16">
                        <a:extLst>
                          <a:ext uri="{FF2B5EF4-FFF2-40B4-BE49-F238E27FC236}">
                            <a16:creationId xmlns:a16="http://schemas.microsoft.com/office/drawing/2014/main" id="{308520B2-41B9-669F-5AE7-2518DA03EBCB}"/>
                          </a:ext>
                        </a:extLst>
                      </p:cNvPr>
                      <p:cNvPicPr/>
                      <p:nvPr/>
                    </p:nvPicPr>
                    <p:blipFill>
                      <a:blip r:embed="rId4"/>
                      <a:stretch>
                        <a:fillRect/>
                      </a:stretch>
                    </p:blipFill>
                    <p:spPr>
                      <a:xfrm>
                        <a:off x="4694238" y="6784975"/>
                        <a:ext cx="2681287" cy="576263"/>
                      </a:xfrm>
                      <a:prstGeom prst="rect">
                        <a:avLst/>
                      </a:prstGeom>
                    </p:spPr>
                  </p:pic>
                </p:oleObj>
              </mc:Fallback>
            </mc:AlternateContent>
          </a:graphicData>
        </a:graphic>
      </p:graphicFrame>
      <p:sp>
        <p:nvSpPr>
          <p:cNvPr id="18" name="object 30">
            <a:extLst>
              <a:ext uri="{FF2B5EF4-FFF2-40B4-BE49-F238E27FC236}">
                <a16:creationId xmlns:a16="http://schemas.microsoft.com/office/drawing/2014/main" id="{F73B2273-FE31-F1B9-37D0-70C6040DF7E7}"/>
              </a:ext>
            </a:extLst>
          </p:cNvPr>
          <p:cNvSpPr txBox="1"/>
          <p:nvPr/>
        </p:nvSpPr>
        <p:spPr>
          <a:xfrm>
            <a:off x="4118926" y="6926240"/>
            <a:ext cx="1739220" cy="179793"/>
          </a:xfrm>
          <a:prstGeom prst="rect">
            <a:avLst/>
          </a:prstGeom>
        </p:spPr>
        <p:txBody>
          <a:bodyPr vert="horz" wrap="square" lIns="0" tIns="12700" rIns="0" bIns="0" rtlCol="0">
            <a:spAutoFit/>
          </a:bodyPr>
          <a:lstStyle/>
          <a:p>
            <a:pPr marL="50800" marR="25400">
              <a:lnSpc>
                <a:spcPct val="106100"/>
              </a:lnSpc>
              <a:spcBef>
                <a:spcPts val="100"/>
              </a:spcBef>
            </a:pPr>
            <a:r>
              <a:rPr lang="en-US" sz="1100" dirty="0">
                <a:latin typeface="Trebuchet MS"/>
              </a:rPr>
              <a:t>For More Explanation &gt;&gt;&gt;</a:t>
            </a:r>
          </a:p>
        </p:txBody>
      </p:sp>
    </p:spTree>
    <p:extLst>
      <p:ext uri="{BB962C8B-B14F-4D97-AF65-F5344CB8AC3E}">
        <p14:creationId xmlns:p14="http://schemas.microsoft.com/office/powerpoint/2010/main" val="2926824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350"/>
            <a:ext cx="5260340" cy="7553959"/>
          </a:xfrm>
          <a:custGeom>
            <a:avLst/>
            <a:gdLst/>
            <a:ahLst/>
            <a:cxnLst/>
            <a:rect l="l" t="t" r="r" b="b"/>
            <a:pathLst>
              <a:path w="5260340" h="7553959">
                <a:moveTo>
                  <a:pt x="5259857" y="0"/>
                </a:moveTo>
                <a:lnTo>
                  <a:pt x="0" y="0"/>
                </a:lnTo>
                <a:lnTo>
                  <a:pt x="0" y="7553655"/>
                </a:lnTo>
                <a:lnTo>
                  <a:pt x="5259857" y="7553655"/>
                </a:lnTo>
                <a:lnTo>
                  <a:pt x="5259857" y="0"/>
                </a:lnTo>
                <a:close/>
              </a:path>
            </a:pathLst>
          </a:custGeom>
          <a:solidFill>
            <a:srgbClr val="094780"/>
          </a:solidFill>
        </p:spPr>
        <p:txBody>
          <a:bodyPr wrap="square" lIns="0" tIns="0" rIns="0" bIns="0" rtlCol="0"/>
          <a:lstStyle/>
          <a:p>
            <a:endParaRPr dirty="0"/>
          </a:p>
        </p:txBody>
      </p:sp>
      <p:sp>
        <p:nvSpPr>
          <p:cNvPr id="3" name="object 3"/>
          <p:cNvSpPr txBox="1"/>
          <p:nvPr/>
        </p:nvSpPr>
        <p:spPr>
          <a:xfrm>
            <a:off x="487567" y="657224"/>
            <a:ext cx="4772172" cy="4937762"/>
          </a:xfrm>
          <a:prstGeom prst="rect">
            <a:avLst/>
          </a:prstGeom>
        </p:spPr>
        <p:txBody>
          <a:bodyPr vert="horz" wrap="square" lIns="0" tIns="33020" rIns="0" bIns="0" rtlCol="0">
            <a:spAutoFit/>
          </a:bodyPr>
          <a:lstStyle/>
          <a:p>
            <a:pPr marL="38100" marR="582295">
              <a:lnSpc>
                <a:spcPct val="90000"/>
              </a:lnSpc>
              <a:spcBef>
                <a:spcPts val="260"/>
              </a:spcBef>
            </a:pPr>
            <a:r>
              <a:rPr lang="en-US" sz="1600" b="1" spc="-60" dirty="0">
                <a:solidFill>
                  <a:srgbClr val="FFFFFF"/>
                </a:solidFill>
                <a:latin typeface="Trebuchet MS"/>
              </a:rPr>
              <a:t>LSTM model's performance on Price Prediction.</a:t>
            </a:r>
            <a:endParaRPr lang="en-US" sz="1100" b="1" spc="-60" dirty="0">
              <a:solidFill>
                <a:srgbClr val="FFFFFF"/>
              </a:solidFill>
              <a:latin typeface="Trebuchet MS"/>
            </a:endParaRPr>
          </a:p>
          <a:p>
            <a:pPr marL="38100" marR="582295">
              <a:lnSpc>
                <a:spcPct val="90000"/>
              </a:lnSpc>
              <a:spcBef>
                <a:spcPts val="260"/>
              </a:spcBef>
            </a:pPr>
            <a:r>
              <a:rPr lang="en-US" sz="1100" spc="-60" dirty="0">
                <a:solidFill>
                  <a:srgbClr val="FFFFFF"/>
                </a:solidFill>
                <a:latin typeface="Trebuchet MS"/>
              </a:rPr>
              <a:t>This chart illustrates the results of the LSTM model used for predicting share prices over time. The model compares the actual share prices (blue line) with the predicted share prices (red line).</a:t>
            </a:r>
          </a:p>
          <a:p>
            <a:pPr marL="38100" marR="582295">
              <a:lnSpc>
                <a:spcPct val="90000"/>
              </a:lnSpc>
              <a:spcBef>
                <a:spcPts val="260"/>
              </a:spcBef>
            </a:pPr>
            <a:r>
              <a:rPr lang="en-US" sz="1100" dirty="0">
                <a:solidFill>
                  <a:srgbClr val="A0A7D8"/>
                </a:solidFill>
                <a:latin typeface="Trebuchet MS"/>
                <a:cs typeface="Trebuchet MS"/>
              </a:rPr>
              <a:t>Model Performance: </a:t>
            </a:r>
          </a:p>
          <a:p>
            <a:pPr marL="38100" marR="582295">
              <a:lnSpc>
                <a:spcPct val="90000"/>
              </a:lnSpc>
              <a:spcBef>
                <a:spcPts val="260"/>
              </a:spcBef>
            </a:pPr>
            <a:r>
              <a:rPr lang="en-US" sz="1100" dirty="0">
                <a:solidFill>
                  <a:schemeClr val="bg1"/>
                </a:solidFill>
                <a:latin typeface="Trebuchet MS"/>
                <a:cs typeface="Trebuchet MS"/>
              </a:rPr>
              <a:t>The relatively low MSE of 25.99 demonstrates that the model captures the general trend of the market, but some short-term fluctuations are missed</a:t>
            </a:r>
          </a:p>
          <a:p>
            <a:pPr marL="38100" marR="582295">
              <a:lnSpc>
                <a:spcPct val="90000"/>
              </a:lnSpc>
              <a:spcBef>
                <a:spcPts val="260"/>
              </a:spcBef>
            </a:pPr>
            <a:r>
              <a:rPr lang="en-US" sz="1100" dirty="0">
                <a:solidFill>
                  <a:srgbClr val="A0A7D8"/>
                </a:solidFill>
                <a:latin typeface="Trebuchet MS"/>
                <a:cs typeface="Trebuchet MS"/>
              </a:rPr>
              <a:t>Strengths of LSTM in Stock Prediction:</a:t>
            </a:r>
          </a:p>
          <a:p>
            <a:pPr marL="38100" marR="582295">
              <a:lnSpc>
                <a:spcPct val="90000"/>
              </a:lnSpc>
              <a:spcBef>
                <a:spcPts val="260"/>
              </a:spcBef>
            </a:pPr>
            <a:r>
              <a:rPr lang="en-US" sz="1100" dirty="0">
                <a:solidFill>
                  <a:schemeClr val="bg1"/>
                </a:solidFill>
                <a:latin typeface="Trebuchet MS"/>
                <a:cs typeface="Trebuchet MS"/>
              </a:rPr>
              <a:t>- LSTM models are effective at learning and predicting long-term trends in stock prices.</a:t>
            </a:r>
          </a:p>
          <a:p>
            <a:pPr marL="38100" marR="582295">
              <a:lnSpc>
                <a:spcPct val="90000"/>
              </a:lnSpc>
              <a:spcBef>
                <a:spcPts val="260"/>
              </a:spcBef>
            </a:pPr>
            <a:r>
              <a:rPr lang="en-US" sz="1100" dirty="0">
                <a:solidFill>
                  <a:schemeClr val="bg1"/>
                </a:solidFill>
                <a:latin typeface="Trebuchet MS"/>
                <a:cs typeface="Trebuchet MS"/>
              </a:rPr>
              <a:t>- They can handle complex sequential data, including market cycles and seasonal effects.</a:t>
            </a:r>
          </a:p>
          <a:p>
            <a:pPr marL="38100" marR="582295">
              <a:lnSpc>
                <a:spcPct val="90000"/>
              </a:lnSpc>
              <a:spcBef>
                <a:spcPts val="260"/>
              </a:spcBef>
            </a:pPr>
            <a:r>
              <a:rPr lang="en-US" sz="1100" dirty="0">
                <a:solidFill>
                  <a:schemeClr val="bg1"/>
                </a:solidFill>
                <a:latin typeface="Trebuchet MS"/>
                <a:cs typeface="Trebuchet MS"/>
              </a:rPr>
              <a:t>- The model is less likely to overfit compared to simpler models due to its ability to capture long-term dependencies.</a:t>
            </a:r>
          </a:p>
          <a:p>
            <a:pPr marL="38100" marR="582295">
              <a:lnSpc>
                <a:spcPct val="90000"/>
              </a:lnSpc>
              <a:spcBef>
                <a:spcPts val="260"/>
              </a:spcBef>
            </a:pPr>
            <a:r>
              <a:rPr lang="en-US" sz="1100" dirty="0">
                <a:solidFill>
                  <a:srgbClr val="A0A7D8"/>
                </a:solidFill>
                <a:latin typeface="Trebuchet MS"/>
                <a:cs typeface="Trebuchet MS"/>
              </a:rPr>
              <a:t>Challenges and Limitations:</a:t>
            </a:r>
          </a:p>
          <a:p>
            <a:pPr marL="38100" marR="582295">
              <a:lnSpc>
                <a:spcPct val="90000"/>
              </a:lnSpc>
              <a:spcBef>
                <a:spcPts val="260"/>
              </a:spcBef>
            </a:pPr>
            <a:r>
              <a:rPr lang="en-US" sz="1100" dirty="0">
                <a:solidFill>
                  <a:schemeClr val="bg1"/>
                </a:solidFill>
                <a:latin typeface="Trebuchet MS"/>
                <a:cs typeface="Trebuchet MS"/>
              </a:rPr>
              <a:t>- Market noise and sudden price spikes may not be captured effectively, as seen in the deviations between the actual and predicted lines.</a:t>
            </a:r>
          </a:p>
          <a:p>
            <a:pPr marL="38100" marR="582295">
              <a:lnSpc>
                <a:spcPct val="90000"/>
              </a:lnSpc>
              <a:spcBef>
                <a:spcPts val="260"/>
              </a:spcBef>
            </a:pPr>
            <a:endParaRPr lang="en-US" sz="1100" dirty="0">
              <a:solidFill>
                <a:schemeClr val="bg1"/>
              </a:solidFill>
              <a:latin typeface="Trebuchet MS"/>
              <a:cs typeface="Trebuchet MS"/>
            </a:endParaRPr>
          </a:p>
          <a:p>
            <a:pPr marL="38100" marR="582295">
              <a:lnSpc>
                <a:spcPct val="90000"/>
              </a:lnSpc>
              <a:spcBef>
                <a:spcPts val="260"/>
              </a:spcBef>
            </a:pPr>
            <a:r>
              <a:rPr lang="en-US" sz="1100" dirty="0">
                <a:solidFill>
                  <a:srgbClr val="A0A7D8"/>
                </a:solidFill>
                <a:latin typeface="Trebuchet MS"/>
              </a:rPr>
              <a:t>Potential Improvements:</a:t>
            </a:r>
          </a:p>
          <a:p>
            <a:pPr marL="38100" marR="582295">
              <a:lnSpc>
                <a:spcPct val="90000"/>
              </a:lnSpc>
              <a:spcBef>
                <a:spcPts val="260"/>
              </a:spcBef>
            </a:pPr>
            <a:r>
              <a:rPr lang="en-US" sz="1100" dirty="0">
                <a:solidFill>
                  <a:schemeClr val="bg1"/>
                </a:solidFill>
                <a:latin typeface="Trebuchet MS"/>
              </a:rPr>
              <a:t>- To improve the model's accuracy, techniques like hyperparameter tuning, ensemble models, or integrating additional features (such as market sentiment or external economic data) could be explored.</a:t>
            </a:r>
          </a:p>
          <a:p>
            <a:pPr marL="38100" marR="582295">
              <a:lnSpc>
                <a:spcPct val="90000"/>
              </a:lnSpc>
              <a:spcBef>
                <a:spcPts val="260"/>
              </a:spcBef>
            </a:pPr>
            <a:r>
              <a:rPr lang="en-US" sz="1100" dirty="0">
                <a:solidFill>
                  <a:schemeClr val="bg1"/>
                </a:solidFill>
                <a:latin typeface="Trebuchet MS"/>
              </a:rPr>
              <a:t>- Regular retraining of the model with fresh data can also help improve its performance as market conditions change.</a:t>
            </a:r>
          </a:p>
        </p:txBody>
      </p:sp>
      <p:grpSp>
        <p:nvGrpSpPr>
          <p:cNvPr id="5" name="object 5"/>
          <p:cNvGrpSpPr/>
          <p:nvPr/>
        </p:nvGrpSpPr>
        <p:grpSpPr>
          <a:xfrm>
            <a:off x="439454" y="459003"/>
            <a:ext cx="9641323" cy="6660945"/>
            <a:chOff x="439454" y="459003"/>
            <a:chExt cx="9641323" cy="6660945"/>
          </a:xfrm>
        </p:grpSpPr>
        <p:sp>
          <p:nvSpPr>
            <p:cNvPr id="6" name="object 6"/>
            <p:cNvSpPr/>
            <p:nvPr/>
          </p:nvSpPr>
          <p:spPr>
            <a:xfrm>
              <a:off x="439454" y="459003"/>
              <a:ext cx="9641205" cy="0"/>
            </a:xfrm>
            <a:custGeom>
              <a:avLst/>
              <a:gdLst/>
              <a:ahLst/>
              <a:cxnLst/>
              <a:rect l="l" t="t" r="r" b="b"/>
              <a:pathLst>
                <a:path w="9641205">
                  <a:moveTo>
                    <a:pt x="0" y="0"/>
                  </a:moveTo>
                  <a:lnTo>
                    <a:pt x="9640798" y="0"/>
                  </a:lnTo>
                </a:path>
              </a:pathLst>
            </a:custGeom>
            <a:ln w="12700">
              <a:solidFill>
                <a:srgbClr val="FFFFFF"/>
              </a:solidFill>
            </a:ln>
          </p:spPr>
          <p:txBody>
            <a:bodyPr wrap="square" lIns="0" tIns="0" rIns="0" bIns="0" rtlCol="0"/>
            <a:lstStyle/>
            <a:p>
              <a:endParaRPr/>
            </a:p>
          </p:txBody>
        </p:sp>
        <p:sp>
          <p:nvSpPr>
            <p:cNvPr id="7" name="object 7"/>
            <p:cNvSpPr/>
            <p:nvPr/>
          </p:nvSpPr>
          <p:spPr>
            <a:xfrm>
              <a:off x="439454" y="7119948"/>
              <a:ext cx="9641205" cy="0"/>
            </a:xfrm>
            <a:custGeom>
              <a:avLst/>
              <a:gdLst/>
              <a:ahLst/>
              <a:cxnLst/>
              <a:rect l="l" t="t" r="r" b="b"/>
              <a:pathLst>
                <a:path w="9641205">
                  <a:moveTo>
                    <a:pt x="0" y="0"/>
                  </a:moveTo>
                  <a:lnTo>
                    <a:pt x="9640798" y="0"/>
                  </a:lnTo>
                </a:path>
              </a:pathLst>
            </a:custGeom>
            <a:ln w="12700">
              <a:solidFill>
                <a:srgbClr val="FFFFFF"/>
              </a:solidFill>
            </a:ln>
          </p:spPr>
          <p:txBody>
            <a:bodyPr wrap="square" lIns="0" tIns="0" rIns="0" bIns="0" rtlCol="0"/>
            <a:lstStyle/>
            <a:p>
              <a:endParaRPr/>
            </a:p>
          </p:txBody>
        </p:sp>
        <p:sp>
          <p:nvSpPr>
            <p:cNvPr id="8" name="object 8"/>
            <p:cNvSpPr/>
            <p:nvPr/>
          </p:nvSpPr>
          <p:spPr>
            <a:xfrm>
              <a:off x="5259857" y="459003"/>
              <a:ext cx="4820920" cy="0"/>
            </a:xfrm>
            <a:custGeom>
              <a:avLst/>
              <a:gdLst/>
              <a:ahLst/>
              <a:cxnLst/>
              <a:rect l="l" t="t" r="r" b="b"/>
              <a:pathLst>
                <a:path w="4820920">
                  <a:moveTo>
                    <a:pt x="0" y="0"/>
                  </a:moveTo>
                  <a:lnTo>
                    <a:pt x="4820399" y="0"/>
                  </a:lnTo>
                </a:path>
              </a:pathLst>
            </a:custGeom>
            <a:ln w="12700">
              <a:solidFill>
                <a:srgbClr val="094780"/>
              </a:solidFill>
            </a:ln>
          </p:spPr>
          <p:txBody>
            <a:bodyPr wrap="square" lIns="0" tIns="0" rIns="0" bIns="0" rtlCol="0"/>
            <a:lstStyle/>
            <a:p>
              <a:endParaRPr/>
            </a:p>
          </p:txBody>
        </p:sp>
        <p:sp>
          <p:nvSpPr>
            <p:cNvPr id="9" name="object 9"/>
            <p:cNvSpPr/>
            <p:nvPr/>
          </p:nvSpPr>
          <p:spPr>
            <a:xfrm>
              <a:off x="5259857" y="7119948"/>
              <a:ext cx="4820920" cy="0"/>
            </a:xfrm>
            <a:custGeom>
              <a:avLst/>
              <a:gdLst/>
              <a:ahLst/>
              <a:cxnLst/>
              <a:rect l="l" t="t" r="r" b="b"/>
              <a:pathLst>
                <a:path w="4820920">
                  <a:moveTo>
                    <a:pt x="0" y="0"/>
                  </a:moveTo>
                  <a:lnTo>
                    <a:pt x="4820399" y="0"/>
                  </a:lnTo>
                </a:path>
              </a:pathLst>
            </a:custGeom>
            <a:ln w="12700">
              <a:solidFill>
                <a:srgbClr val="094780"/>
              </a:solidFill>
            </a:ln>
          </p:spPr>
          <p:txBody>
            <a:bodyPr wrap="square" lIns="0" tIns="0" rIns="0" bIns="0" rtlCol="0"/>
            <a:lstStyle/>
            <a:p>
              <a:endParaRPr/>
            </a:p>
          </p:txBody>
        </p:sp>
      </p:grpSp>
      <p:sp>
        <p:nvSpPr>
          <p:cNvPr id="58" name="object 58"/>
          <p:cNvSpPr txBox="1"/>
          <p:nvPr/>
        </p:nvSpPr>
        <p:spPr>
          <a:xfrm>
            <a:off x="487567" y="7203582"/>
            <a:ext cx="132080" cy="151323"/>
          </a:xfrm>
          <a:prstGeom prst="rect">
            <a:avLst/>
          </a:prstGeom>
        </p:spPr>
        <p:txBody>
          <a:bodyPr vert="horz" wrap="square" lIns="0" tIns="12700" rIns="0" bIns="0" rtlCol="0">
            <a:spAutoFit/>
          </a:bodyPr>
          <a:lstStyle/>
          <a:p>
            <a:pPr marL="12700">
              <a:lnSpc>
                <a:spcPct val="100000"/>
              </a:lnSpc>
              <a:spcBef>
                <a:spcPts val="100"/>
              </a:spcBef>
            </a:pPr>
            <a:r>
              <a:rPr lang="en-US" sz="900" spc="-55" dirty="0">
                <a:solidFill>
                  <a:schemeClr val="bg1"/>
                </a:solidFill>
                <a:latin typeface="Arial MT"/>
                <a:cs typeface="Arial MT"/>
              </a:rPr>
              <a:t>27</a:t>
            </a:r>
            <a:endParaRPr sz="900" dirty="0">
              <a:solidFill>
                <a:schemeClr val="bg1"/>
              </a:solidFill>
              <a:latin typeface="Arial MT"/>
              <a:cs typeface="Arial MT"/>
            </a:endParaRPr>
          </a:p>
        </p:txBody>
      </p:sp>
      <p:sp>
        <p:nvSpPr>
          <p:cNvPr id="10" name="object 2">
            <a:extLst>
              <a:ext uri="{FF2B5EF4-FFF2-40B4-BE49-F238E27FC236}">
                <a16:creationId xmlns:a16="http://schemas.microsoft.com/office/drawing/2014/main" id="{68085A53-24A5-02FA-CAF0-771E3E588131}"/>
              </a:ext>
            </a:extLst>
          </p:cNvPr>
          <p:cNvSpPr/>
          <p:nvPr/>
        </p:nvSpPr>
        <p:spPr>
          <a:xfrm>
            <a:off x="432005" y="7438538"/>
            <a:ext cx="243204" cy="121920"/>
          </a:xfrm>
          <a:custGeom>
            <a:avLst/>
            <a:gdLst/>
            <a:ahLst/>
            <a:cxnLst/>
            <a:rect l="l" t="t" r="r" b="b"/>
            <a:pathLst>
              <a:path w="243204" h="121920">
                <a:moveTo>
                  <a:pt x="121466" y="0"/>
                </a:moveTo>
                <a:lnTo>
                  <a:pt x="0" y="121466"/>
                </a:lnTo>
                <a:lnTo>
                  <a:pt x="242933" y="121466"/>
                </a:lnTo>
                <a:lnTo>
                  <a:pt x="121466" y="0"/>
                </a:lnTo>
                <a:close/>
              </a:path>
            </a:pathLst>
          </a:custGeom>
          <a:solidFill>
            <a:srgbClr val="A0A7D8"/>
          </a:solidFill>
        </p:spPr>
        <p:txBody>
          <a:bodyPr wrap="square" lIns="0" tIns="0" rIns="0" bIns="0" rtlCol="0"/>
          <a:lstStyle/>
          <a:p>
            <a:endParaRPr/>
          </a:p>
        </p:txBody>
      </p:sp>
      <p:pic>
        <p:nvPicPr>
          <p:cNvPr id="4" name="Picture 3">
            <a:extLst>
              <a:ext uri="{FF2B5EF4-FFF2-40B4-BE49-F238E27FC236}">
                <a16:creationId xmlns:a16="http://schemas.microsoft.com/office/drawing/2014/main" id="{3D01233C-C4B8-041B-19C7-52C8ACCB2035}"/>
              </a:ext>
            </a:extLst>
          </p:cNvPr>
          <p:cNvPicPr>
            <a:picLocks noChangeAspect="1"/>
          </p:cNvPicPr>
          <p:nvPr/>
        </p:nvPicPr>
        <p:blipFill>
          <a:blip r:embed="rId2"/>
          <a:stretch>
            <a:fillRect/>
          </a:stretch>
        </p:blipFill>
        <p:spPr>
          <a:xfrm>
            <a:off x="5481353" y="1866619"/>
            <a:ext cx="4822695" cy="2878552"/>
          </a:xfrm>
          <a:prstGeom prst="rect">
            <a:avLst/>
          </a:prstGeom>
        </p:spPr>
      </p:pic>
      <p:sp>
        <p:nvSpPr>
          <p:cNvPr id="11" name="object 11">
            <a:extLst>
              <a:ext uri="{FF2B5EF4-FFF2-40B4-BE49-F238E27FC236}">
                <a16:creationId xmlns:a16="http://schemas.microsoft.com/office/drawing/2014/main" id="{4B4B39FC-46D9-DAA4-B39D-2D42DDE71604}"/>
              </a:ext>
            </a:extLst>
          </p:cNvPr>
          <p:cNvSpPr txBox="1"/>
          <p:nvPr/>
        </p:nvSpPr>
        <p:spPr>
          <a:xfrm>
            <a:off x="5924566" y="1511682"/>
            <a:ext cx="3934460" cy="174407"/>
          </a:xfrm>
          <a:prstGeom prst="rect">
            <a:avLst/>
          </a:prstGeom>
        </p:spPr>
        <p:txBody>
          <a:bodyPr vert="horz" wrap="square" lIns="0" tIns="12700" rIns="0" bIns="0" rtlCol="0">
            <a:spAutoFit/>
          </a:bodyPr>
          <a:lstStyle/>
          <a:p>
            <a:pPr marL="12700" algn="ctr">
              <a:lnSpc>
                <a:spcPct val="100000"/>
              </a:lnSpc>
              <a:spcBef>
                <a:spcPts val="100"/>
              </a:spcBef>
            </a:pPr>
            <a:r>
              <a:rPr lang="en-US" sz="1050" dirty="0"/>
              <a:t>Stock Price Prediction using LSTM Model</a:t>
            </a:r>
            <a:endParaRPr sz="1050" dirty="0">
              <a:latin typeface="Trebuchet MS"/>
              <a:cs typeface="Trebuchet MS"/>
            </a:endParaRPr>
          </a:p>
        </p:txBody>
      </p:sp>
      <p:sp>
        <p:nvSpPr>
          <p:cNvPr id="14" name="object 46">
            <a:extLst>
              <a:ext uri="{FF2B5EF4-FFF2-40B4-BE49-F238E27FC236}">
                <a16:creationId xmlns:a16="http://schemas.microsoft.com/office/drawing/2014/main" id="{14690C97-3800-3A0F-7174-0621B762FF17}"/>
              </a:ext>
            </a:extLst>
          </p:cNvPr>
          <p:cNvSpPr txBox="1"/>
          <p:nvPr/>
        </p:nvSpPr>
        <p:spPr>
          <a:xfrm>
            <a:off x="5494054" y="5101208"/>
            <a:ext cx="1726680" cy="135935"/>
          </a:xfrm>
          <a:prstGeom prst="rect">
            <a:avLst/>
          </a:prstGeom>
        </p:spPr>
        <p:txBody>
          <a:bodyPr vert="horz" wrap="square" lIns="0" tIns="12700" rIns="0" bIns="0" rtlCol="0">
            <a:spAutoFit/>
          </a:bodyPr>
          <a:lstStyle/>
          <a:p>
            <a:pPr marL="12700">
              <a:lnSpc>
                <a:spcPct val="100000"/>
              </a:lnSpc>
              <a:spcBef>
                <a:spcPts val="100"/>
              </a:spcBef>
            </a:pPr>
            <a:r>
              <a:rPr sz="800" dirty="0">
                <a:latin typeface="Tahoma"/>
                <a:cs typeface="Tahoma"/>
                <a:hlinkClick r:id="rId3"/>
              </a:rPr>
              <a:t>Source:</a:t>
            </a:r>
            <a:r>
              <a:rPr sz="800" spc="-30" dirty="0">
                <a:latin typeface="Tahoma"/>
                <a:cs typeface="Tahoma"/>
                <a:hlinkClick r:id="rId3"/>
              </a:rPr>
              <a:t> </a:t>
            </a:r>
            <a:r>
              <a:rPr lang="en-US" sz="800" spc="-30" dirty="0">
                <a:latin typeface="Tahoma"/>
                <a:cs typeface="Tahoma"/>
                <a:hlinkClick r:id="rId3"/>
              </a:rPr>
              <a:t>Stock_Price_Prediction_V_2_(1)</a:t>
            </a:r>
            <a:endParaRPr sz="800" dirty="0">
              <a:latin typeface="Tahoma"/>
              <a:cs typeface="Tahoma"/>
            </a:endParaRPr>
          </a:p>
        </p:txBody>
      </p:sp>
    </p:spTree>
    <p:extLst>
      <p:ext uri="{BB962C8B-B14F-4D97-AF65-F5344CB8AC3E}">
        <p14:creationId xmlns:p14="http://schemas.microsoft.com/office/powerpoint/2010/main" val="4047985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892702" y="7242201"/>
            <a:ext cx="167640" cy="151323"/>
          </a:xfrm>
          <a:prstGeom prst="rect">
            <a:avLst/>
          </a:prstGeom>
        </p:spPr>
        <p:txBody>
          <a:bodyPr vert="horz" wrap="square" lIns="0" tIns="12700" rIns="0" bIns="0" rtlCol="0">
            <a:spAutoFit/>
          </a:bodyPr>
          <a:lstStyle/>
          <a:p>
            <a:pPr marL="12700">
              <a:lnSpc>
                <a:spcPct val="100000"/>
              </a:lnSpc>
              <a:spcBef>
                <a:spcPts val="100"/>
              </a:spcBef>
            </a:pPr>
            <a:r>
              <a:rPr lang="en-US" sz="900" spc="-50" dirty="0">
                <a:latin typeface="Arial MT"/>
                <a:cs typeface="Arial MT"/>
              </a:rPr>
              <a:t>28</a:t>
            </a:r>
            <a:endParaRPr sz="900" dirty="0">
              <a:latin typeface="Arial MT"/>
              <a:cs typeface="Arial MT"/>
            </a:endParaRPr>
          </a:p>
        </p:txBody>
      </p:sp>
      <p:sp>
        <p:nvSpPr>
          <p:cNvPr id="3" name="object 3"/>
          <p:cNvSpPr txBox="1">
            <a:spLocks noGrp="1"/>
          </p:cNvSpPr>
          <p:nvPr>
            <p:ph type="title"/>
          </p:nvPr>
        </p:nvSpPr>
        <p:spPr>
          <a:xfrm>
            <a:off x="417499" y="327076"/>
            <a:ext cx="4806950" cy="535940"/>
          </a:xfrm>
          <a:prstGeom prst="rect">
            <a:avLst/>
          </a:prstGeom>
        </p:spPr>
        <p:txBody>
          <a:bodyPr vert="horz" wrap="square" lIns="0" tIns="12700" rIns="0" bIns="0" rtlCol="0">
            <a:spAutoFit/>
          </a:bodyPr>
          <a:lstStyle/>
          <a:p>
            <a:pPr marL="12700">
              <a:lnSpc>
                <a:spcPct val="100000"/>
              </a:lnSpc>
              <a:spcBef>
                <a:spcPts val="100"/>
              </a:spcBef>
            </a:pPr>
            <a:r>
              <a:rPr sz="3350" spc="170" dirty="0">
                <a:solidFill>
                  <a:srgbClr val="094780"/>
                </a:solidFill>
              </a:rPr>
              <a:t>EXECUTIVE</a:t>
            </a:r>
            <a:r>
              <a:rPr sz="3350" spc="-70" dirty="0">
                <a:solidFill>
                  <a:srgbClr val="094780"/>
                </a:solidFill>
              </a:rPr>
              <a:t> </a:t>
            </a:r>
            <a:r>
              <a:rPr sz="3350" spc="365" dirty="0">
                <a:solidFill>
                  <a:srgbClr val="094780"/>
                </a:solidFill>
              </a:rPr>
              <a:t>SUMMARY</a:t>
            </a:r>
            <a:endParaRPr sz="3350" dirty="0">
              <a:solidFill>
                <a:srgbClr val="094780"/>
              </a:solidFill>
            </a:endParaRPr>
          </a:p>
        </p:txBody>
      </p:sp>
      <p:sp>
        <p:nvSpPr>
          <p:cNvPr id="4" name="object 4"/>
          <p:cNvSpPr txBox="1"/>
          <p:nvPr/>
        </p:nvSpPr>
        <p:spPr>
          <a:xfrm>
            <a:off x="406400" y="1135545"/>
            <a:ext cx="4852035" cy="5984972"/>
          </a:xfrm>
          <a:prstGeom prst="rect">
            <a:avLst/>
          </a:prstGeom>
        </p:spPr>
        <p:txBody>
          <a:bodyPr vert="horz" wrap="square" lIns="0" tIns="12700" rIns="0" bIns="0" rtlCol="0">
            <a:spAutoFit/>
          </a:bodyPr>
          <a:lstStyle/>
          <a:p>
            <a:pPr marL="50800" marR="22225">
              <a:lnSpc>
                <a:spcPct val="106100"/>
              </a:lnSpc>
              <a:spcBef>
                <a:spcPts val="100"/>
              </a:spcBef>
            </a:pPr>
            <a:r>
              <a:rPr lang="en-US" sz="1100" dirty="0">
                <a:latin typeface="Trebuchet MS"/>
                <a:cs typeface="Trebuchet MS"/>
              </a:rPr>
              <a:t>This project aimed to address the complex challenge of stock price prediction within the U.S. market, focusing on S&amp;P 500 companies, by integrating machine learning techniques with fundamental financial analysis. In recent years, the unpredictable nature of the stock market, driven by factors such as market sentiment, speculation, and external economic conditions, has necessitated the development of more robust and accurate models. Traditional models often fail to account for these factors, prompting us to explore cutting-edge methodologies that combine both historical data and fundamental financial health metrics for comprehensive stock price forecasting.</a:t>
            </a:r>
          </a:p>
          <a:p>
            <a:pPr marL="50800" marR="22225">
              <a:lnSpc>
                <a:spcPct val="106100"/>
              </a:lnSpc>
              <a:spcBef>
                <a:spcPts val="100"/>
              </a:spcBef>
            </a:pPr>
            <a:endParaRPr lang="en-US" sz="1100" dirty="0">
              <a:latin typeface="Trebuchet MS"/>
              <a:cs typeface="Trebuchet MS"/>
            </a:endParaRPr>
          </a:p>
          <a:p>
            <a:pPr marL="50800" marR="22225">
              <a:lnSpc>
                <a:spcPct val="106100"/>
              </a:lnSpc>
              <a:spcBef>
                <a:spcPts val="100"/>
              </a:spcBef>
            </a:pPr>
            <a:r>
              <a:rPr lang="en-US" sz="1100" dirty="0">
                <a:latin typeface="Trebuchet MS"/>
                <a:cs typeface="Trebuchet MS"/>
              </a:rPr>
              <a:t>We began by collecting a large dataset from S&amp;P 500 companies using Python's </a:t>
            </a:r>
            <a:r>
              <a:rPr lang="en-US" sz="1100" dirty="0" err="1">
                <a:latin typeface="Trebuchet MS"/>
                <a:cs typeface="Trebuchet MS"/>
              </a:rPr>
              <a:t>Yfinance</a:t>
            </a:r>
            <a:r>
              <a:rPr lang="en-US" sz="1100" dirty="0">
                <a:latin typeface="Trebuchet MS"/>
                <a:cs typeface="Trebuchet MS"/>
              </a:rPr>
              <a:t> library. The dataset included a wide range of financial information such as historical stock prices, trading volumes, market capitalization, balance sheets, income statements, and cash flow statements. This vast collection of raw data was then processed through multiple phases of data cleaning and normalization. Missing values, outliers, and inconsistencies were handled systematically using Python scripts, ensuring that only high-quality data was fed into the predictive models. Without clean, structured data, machine learning models tend to produce unreliable results, which is why this stage was a critical foundation of the project.</a:t>
            </a:r>
          </a:p>
          <a:p>
            <a:pPr marL="50800" marR="22225">
              <a:lnSpc>
                <a:spcPct val="106100"/>
              </a:lnSpc>
              <a:spcBef>
                <a:spcPts val="100"/>
              </a:spcBef>
            </a:pPr>
            <a:endParaRPr lang="en-US" sz="1100" dirty="0">
              <a:latin typeface="Trebuchet MS"/>
              <a:cs typeface="Trebuchet MS"/>
            </a:endParaRPr>
          </a:p>
          <a:p>
            <a:pPr marL="50800" marR="22225">
              <a:lnSpc>
                <a:spcPct val="106100"/>
              </a:lnSpc>
              <a:spcBef>
                <a:spcPts val="100"/>
              </a:spcBef>
            </a:pPr>
            <a:r>
              <a:rPr lang="en-US" sz="1100" dirty="0">
                <a:latin typeface="Trebuchet MS"/>
                <a:cs typeface="Trebuchet MS"/>
              </a:rPr>
              <a:t>Once the data was prepared, we employed several machine learning models, each tailored to capture different facets of stock price behavior.</a:t>
            </a:r>
          </a:p>
          <a:p>
            <a:pPr marL="222250" marR="22225" indent="-171450">
              <a:lnSpc>
                <a:spcPct val="106100"/>
              </a:lnSpc>
              <a:spcBef>
                <a:spcPts val="100"/>
              </a:spcBef>
              <a:buFont typeface="Arial" panose="020B0604020202020204" pitchFamily="34" charset="0"/>
              <a:buChar char="•"/>
            </a:pPr>
            <a:r>
              <a:rPr lang="en-US" sz="1100" dirty="0">
                <a:latin typeface="Trebuchet MS"/>
                <a:cs typeface="Trebuchet MS"/>
              </a:rPr>
              <a:t>Decision Trees were among the first models tested due to their simplicity and interpretability. This model works by splitting data into branches, making decisions based on stock price trends. However, while the Decision Tree model provided a clear representation of historical patterns, it struggled with the nuances of volatile stock market behavior. Its propensity to overfit the training data, especially in scenarios with short-term price spikes, made it less reliable for generalizing to future predictions.</a:t>
            </a:r>
          </a:p>
        </p:txBody>
      </p:sp>
      <p:sp>
        <p:nvSpPr>
          <p:cNvPr id="5" name="object 5"/>
          <p:cNvSpPr txBox="1"/>
          <p:nvPr/>
        </p:nvSpPr>
        <p:spPr>
          <a:xfrm>
            <a:off x="5424538" y="1135595"/>
            <a:ext cx="4819650" cy="5782224"/>
          </a:xfrm>
          <a:prstGeom prst="rect">
            <a:avLst/>
          </a:prstGeom>
        </p:spPr>
        <p:txBody>
          <a:bodyPr vert="horz" wrap="square" lIns="0" tIns="12700" rIns="0" bIns="0" rtlCol="0">
            <a:spAutoFit/>
          </a:bodyPr>
          <a:lstStyle/>
          <a:p>
            <a:pPr marL="222250" marR="22225" indent="-171450">
              <a:lnSpc>
                <a:spcPct val="106100"/>
              </a:lnSpc>
              <a:spcBef>
                <a:spcPts val="100"/>
              </a:spcBef>
              <a:buFont typeface="Arial" panose="020B0604020202020204" pitchFamily="34" charset="0"/>
              <a:buChar char="•"/>
            </a:pPr>
            <a:r>
              <a:rPr lang="en-US" sz="1100" dirty="0">
                <a:latin typeface="Trebuchet MS"/>
                <a:cs typeface="Trebuchet MS"/>
              </a:rPr>
              <a:t>To counteract the limitations of Decision Trees, we implemented a Random Forest Regressor. This ensemble learning model aggregates predictions from multiple Decision Trees, significantly improving accuracy by reducing overfitting and variance. The Random Forest model was able to better capture general price movements by smoothing out the predictions. However, despite these improvements, the model still faced difficulties with extreme market volatility, and short-term trends remained challenging to predict with high precision.</a:t>
            </a:r>
          </a:p>
          <a:p>
            <a:pPr marL="222250" marR="22225" indent="-171450">
              <a:lnSpc>
                <a:spcPct val="106100"/>
              </a:lnSpc>
              <a:spcBef>
                <a:spcPts val="100"/>
              </a:spcBef>
              <a:buFont typeface="Arial" panose="020B0604020202020204" pitchFamily="34" charset="0"/>
              <a:buChar char="•"/>
            </a:pPr>
            <a:r>
              <a:rPr lang="en-US" sz="1100" dirty="0">
                <a:latin typeface="Trebuchet MS"/>
                <a:cs typeface="Trebuchet MS"/>
              </a:rPr>
              <a:t>Recognizing the inherent time-series nature of stock price data, we advanced to a more complex model: Long Short-Term Memory (LSTM) networks, a type of recurrent neural network (RNN) specifically designed for sequential data. LSTMs are equipped with internal memory that allows them to retain information over long periods, making them ideal for predicting patterns in stock prices. The LSTM model excelled in identifying long-term trends and was particularly effective in predicting cyclical stock movements that other models missed. However, it wasn’t without challenges: sudden, sharp fluctuations in the market—driven by external factors like economic announcements or unexpected news—still presented difficulties, as these events are not easily anticipated by historical data alone.</a:t>
            </a:r>
          </a:p>
          <a:p>
            <a:pPr marL="12700" marR="76200">
              <a:lnSpc>
                <a:spcPct val="106100"/>
              </a:lnSpc>
              <a:spcBef>
                <a:spcPts val="100"/>
              </a:spcBef>
            </a:pPr>
            <a:endParaRPr lang="en-US" sz="1100" dirty="0">
              <a:latin typeface="Trebuchet MS"/>
              <a:cs typeface="Trebuchet MS"/>
            </a:endParaRPr>
          </a:p>
          <a:p>
            <a:pPr marL="12700" marR="99060">
              <a:lnSpc>
                <a:spcPct val="106100"/>
              </a:lnSpc>
            </a:pPr>
            <a:r>
              <a:rPr lang="en-US" sz="1100" dirty="0">
                <a:latin typeface="Trebuchet MS"/>
                <a:cs typeface="Trebuchet MS"/>
              </a:rPr>
              <a:t>In parallel to our machine learning efforts, we conducted a comprehensive fundamental analysis using Power BI. This analysis focused on key financial metrics such as Economic Value Added (EVA), Return on Assets (ROA), and interest coverage ratios. EVA, for instance, measures how much value a company creates beyond its cost of capital, providing insights into the operational efficiency of the business. ROA assesses how well a company is utilizing its assets to generate profit, while interest coverage ratios help gauge a company’s ability to pay interest on its outstanding debt. These metrics were visualized in Power BI dashboards to compare companies and sectors, highlighting trends over time. </a:t>
            </a:r>
            <a:endParaRPr sz="1100" dirty="0">
              <a:latin typeface="Trebuchet MS"/>
              <a:cs typeface="Trebuchet MS"/>
            </a:endParaRPr>
          </a:p>
        </p:txBody>
      </p:sp>
      <p:sp>
        <p:nvSpPr>
          <p:cNvPr id="6" name="object 6"/>
          <p:cNvSpPr/>
          <p:nvPr/>
        </p:nvSpPr>
        <p:spPr>
          <a:xfrm>
            <a:off x="457200" y="886764"/>
            <a:ext cx="9777730" cy="0"/>
          </a:xfrm>
          <a:custGeom>
            <a:avLst/>
            <a:gdLst/>
            <a:ahLst/>
            <a:cxnLst/>
            <a:rect l="l" t="t" r="r" b="b"/>
            <a:pathLst>
              <a:path w="9777730">
                <a:moveTo>
                  <a:pt x="0" y="0"/>
                </a:moveTo>
                <a:lnTo>
                  <a:pt x="9777603" y="0"/>
                </a:lnTo>
              </a:path>
            </a:pathLst>
          </a:custGeom>
          <a:ln w="9525">
            <a:solidFill>
              <a:srgbClr val="094780"/>
            </a:solidFill>
          </a:ln>
        </p:spPr>
        <p:txBody>
          <a:bodyPr wrap="square" lIns="0" tIns="0" rIns="0" bIns="0" rtlCol="0"/>
          <a:lstStyle/>
          <a:p>
            <a:endParaRPr/>
          </a:p>
        </p:txBody>
      </p:sp>
      <p:sp>
        <p:nvSpPr>
          <p:cNvPr id="7" name="object 7"/>
          <p:cNvSpPr/>
          <p:nvPr/>
        </p:nvSpPr>
        <p:spPr>
          <a:xfrm>
            <a:off x="457200" y="7107567"/>
            <a:ext cx="9777730" cy="0"/>
          </a:xfrm>
          <a:custGeom>
            <a:avLst/>
            <a:gdLst/>
            <a:ahLst/>
            <a:cxnLst/>
            <a:rect l="l" t="t" r="r" b="b"/>
            <a:pathLst>
              <a:path w="9777730">
                <a:moveTo>
                  <a:pt x="0" y="0"/>
                </a:moveTo>
                <a:lnTo>
                  <a:pt x="9777603" y="0"/>
                </a:lnTo>
              </a:path>
            </a:pathLst>
          </a:custGeom>
          <a:ln w="9525">
            <a:solidFill>
              <a:srgbClr val="094780"/>
            </a:solidFill>
          </a:ln>
        </p:spPr>
        <p:txBody>
          <a:bodyPr wrap="square" lIns="0" tIns="0" rIns="0" bIns="0" rtlCol="0"/>
          <a:lstStyle/>
          <a:p>
            <a:endParaRPr/>
          </a:p>
        </p:txBody>
      </p:sp>
      <p:sp>
        <p:nvSpPr>
          <p:cNvPr id="8" name="object 15">
            <a:extLst>
              <a:ext uri="{FF2B5EF4-FFF2-40B4-BE49-F238E27FC236}">
                <a16:creationId xmlns:a16="http://schemas.microsoft.com/office/drawing/2014/main" id="{687542B2-8880-3216-3633-3E3A516C11F5}"/>
              </a:ext>
            </a:extLst>
          </p:cNvPr>
          <p:cNvSpPr/>
          <p:nvPr/>
        </p:nvSpPr>
        <p:spPr>
          <a:xfrm>
            <a:off x="9854920" y="7411526"/>
            <a:ext cx="243204" cy="151323"/>
          </a:xfrm>
          <a:custGeom>
            <a:avLst/>
            <a:gdLst/>
            <a:ahLst/>
            <a:cxnLst/>
            <a:rect l="l" t="t" r="r" b="b"/>
            <a:pathLst>
              <a:path w="243204" h="121920">
                <a:moveTo>
                  <a:pt x="121475" y="0"/>
                </a:moveTo>
                <a:lnTo>
                  <a:pt x="0" y="121475"/>
                </a:lnTo>
                <a:lnTo>
                  <a:pt x="242938" y="121475"/>
                </a:lnTo>
                <a:lnTo>
                  <a:pt x="121475" y="0"/>
                </a:lnTo>
                <a:close/>
              </a:path>
            </a:pathLst>
          </a:custGeom>
          <a:solidFill>
            <a:srgbClr val="094780"/>
          </a:solidFill>
          <a:ln>
            <a:solidFill>
              <a:srgbClr val="094780"/>
            </a:solidFill>
          </a:ln>
        </p:spPr>
        <p:txBody>
          <a:bodyPr wrap="square" lIns="0" tIns="0" rIns="0" bIns="0" rtlCol="0"/>
          <a:lstStyle/>
          <a:p>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32005" y="7438538"/>
            <a:ext cx="243204" cy="121920"/>
          </a:xfrm>
          <a:custGeom>
            <a:avLst/>
            <a:gdLst/>
            <a:ahLst/>
            <a:cxnLst/>
            <a:rect l="l" t="t" r="r" b="b"/>
            <a:pathLst>
              <a:path w="243204" h="121920">
                <a:moveTo>
                  <a:pt x="121466" y="0"/>
                </a:moveTo>
                <a:lnTo>
                  <a:pt x="0" y="121466"/>
                </a:lnTo>
                <a:lnTo>
                  <a:pt x="242933" y="121466"/>
                </a:lnTo>
                <a:lnTo>
                  <a:pt x="121466" y="0"/>
                </a:lnTo>
                <a:close/>
              </a:path>
            </a:pathLst>
          </a:custGeom>
          <a:solidFill>
            <a:srgbClr val="A0A7D8"/>
          </a:solidFill>
          <a:ln>
            <a:noFill/>
          </a:ln>
        </p:spPr>
        <p:txBody>
          <a:bodyPr wrap="square" lIns="0" tIns="0" rIns="0" bIns="0" rtlCol="0"/>
          <a:lstStyle/>
          <a:p>
            <a:endParaRPr/>
          </a:p>
        </p:txBody>
      </p:sp>
      <p:sp>
        <p:nvSpPr>
          <p:cNvPr id="3" name="object 3"/>
          <p:cNvSpPr txBox="1"/>
          <p:nvPr/>
        </p:nvSpPr>
        <p:spPr>
          <a:xfrm>
            <a:off x="471429" y="7252134"/>
            <a:ext cx="163830" cy="151323"/>
          </a:xfrm>
          <a:prstGeom prst="rect">
            <a:avLst/>
          </a:prstGeom>
        </p:spPr>
        <p:txBody>
          <a:bodyPr vert="horz" wrap="square" lIns="0" tIns="12700" rIns="0" bIns="0" rtlCol="0">
            <a:spAutoFit/>
          </a:bodyPr>
          <a:lstStyle/>
          <a:p>
            <a:pPr marL="12700">
              <a:lnSpc>
                <a:spcPct val="100000"/>
              </a:lnSpc>
              <a:spcBef>
                <a:spcPts val="100"/>
              </a:spcBef>
            </a:pPr>
            <a:r>
              <a:rPr lang="en-US" sz="900" spc="-25" dirty="0">
                <a:latin typeface="Arial MT"/>
                <a:cs typeface="Arial MT"/>
              </a:rPr>
              <a:t>29</a:t>
            </a:r>
            <a:endParaRPr sz="900" dirty="0">
              <a:latin typeface="Arial MT"/>
              <a:cs typeface="Arial MT"/>
            </a:endParaRPr>
          </a:p>
        </p:txBody>
      </p:sp>
      <p:sp>
        <p:nvSpPr>
          <p:cNvPr id="7" name="object 15">
            <a:extLst>
              <a:ext uri="{FF2B5EF4-FFF2-40B4-BE49-F238E27FC236}">
                <a16:creationId xmlns:a16="http://schemas.microsoft.com/office/drawing/2014/main" id="{CC91A35F-9527-43E6-BB6D-C6B7687B7FC2}"/>
              </a:ext>
            </a:extLst>
          </p:cNvPr>
          <p:cNvSpPr/>
          <p:nvPr/>
        </p:nvSpPr>
        <p:spPr>
          <a:xfrm>
            <a:off x="9788517" y="7354797"/>
            <a:ext cx="455671" cy="197625"/>
          </a:xfrm>
          <a:custGeom>
            <a:avLst/>
            <a:gdLst/>
            <a:ahLst/>
            <a:cxnLst/>
            <a:rect l="l" t="t" r="r" b="b"/>
            <a:pathLst>
              <a:path w="243204" h="121920">
                <a:moveTo>
                  <a:pt x="121475" y="0"/>
                </a:moveTo>
                <a:lnTo>
                  <a:pt x="0" y="121475"/>
                </a:lnTo>
                <a:lnTo>
                  <a:pt x="242938" y="121475"/>
                </a:lnTo>
                <a:lnTo>
                  <a:pt x="121475" y="0"/>
                </a:lnTo>
                <a:close/>
              </a:path>
            </a:pathLst>
          </a:custGeom>
          <a:solidFill>
            <a:schemeClr val="bg1"/>
          </a:solidFill>
          <a:ln>
            <a:solidFill>
              <a:schemeClr val="bg1"/>
            </a:solidFill>
          </a:ln>
        </p:spPr>
        <p:txBody>
          <a:bodyPr wrap="square" lIns="0" tIns="0" rIns="0" bIns="0" rtlCol="0"/>
          <a:lstStyle/>
          <a:p>
            <a:endParaRPr dirty="0"/>
          </a:p>
        </p:txBody>
      </p:sp>
      <p:sp>
        <p:nvSpPr>
          <p:cNvPr id="13" name="object 3">
            <a:extLst>
              <a:ext uri="{FF2B5EF4-FFF2-40B4-BE49-F238E27FC236}">
                <a16:creationId xmlns:a16="http://schemas.microsoft.com/office/drawing/2014/main" id="{1C2A4B23-C54C-204E-9D75-04A8F73AD0F5}"/>
              </a:ext>
            </a:extLst>
          </p:cNvPr>
          <p:cNvSpPr txBox="1">
            <a:spLocks noGrp="1"/>
          </p:cNvSpPr>
          <p:nvPr>
            <p:ph type="title"/>
          </p:nvPr>
        </p:nvSpPr>
        <p:spPr>
          <a:xfrm>
            <a:off x="417499" y="327076"/>
            <a:ext cx="4806950" cy="535940"/>
          </a:xfrm>
          <a:prstGeom prst="rect">
            <a:avLst/>
          </a:prstGeom>
        </p:spPr>
        <p:txBody>
          <a:bodyPr vert="horz" wrap="square" lIns="0" tIns="12700" rIns="0" bIns="0" rtlCol="0">
            <a:spAutoFit/>
          </a:bodyPr>
          <a:lstStyle/>
          <a:p>
            <a:pPr marL="12700">
              <a:lnSpc>
                <a:spcPct val="100000"/>
              </a:lnSpc>
              <a:spcBef>
                <a:spcPts val="100"/>
              </a:spcBef>
            </a:pPr>
            <a:r>
              <a:rPr sz="3350" spc="170" dirty="0">
                <a:solidFill>
                  <a:srgbClr val="094780"/>
                </a:solidFill>
              </a:rPr>
              <a:t>EXECUTIVE</a:t>
            </a:r>
            <a:r>
              <a:rPr sz="3350" spc="-70" dirty="0">
                <a:solidFill>
                  <a:srgbClr val="094780"/>
                </a:solidFill>
              </a:rPr>
              <a:t> </a:t>
            </a:r>
            <a:r>
              <a:rPr sz="3350" spc="365" dirty="0">
                <a:solidFill>
                  <a:srgbClr val="094780"/>
                </a:solidFill>
              </a:rPr>
              <a:t>SUMMARY</a:t>
            </a:r>
            <a:endParaRPr sz="3350" dirty="0">
              <a:solidFill>
                <a:srgbClr val="094780"/>
              </a:solidFill>
            </a:endParaRPr>
          </a:p>
        </p:txBody>
      </p:sp>
      <p:sp>
        <p:nvSpPr>
          <p:cNvPr id="14" name="object 6">
            <a:extLst>
              <a:ext uri="{FF2B5EF4-FFF2-40B4-BE49-F238E27FC236}">
                <a16:creationId xmlns:a16="http://schemas.microsoft.com/office/drawing/2014/main" id="{33454424-1F71-F548-5F17-866F2319EAF3}"/>
              </a:ext>
            </a:extLst>
          </p:cNvPr>
          <p:cNvSpPr/>
          <p:nvPr/>
        </p:nvSpPr>
        <p:spPr>
          <a:xfrm>
            <a:off x="457200" y="886764"/>
            <a:ext cx="9777730" cy="0"/>
          </a:xfrm>
          <a:custGeom>
            <a:avLst/>
            <a:gdLst/>
            <a:ahLst/>
            <a:cxnLst/>
            <a:rect l="l" t="t" r="r" b="b"/>
            <a:pathLst>
              <a:path w="9777730">
                <a:moveTo>
                  <a:pt x="0" y="0"/>
                </a:moveTo>
                <a:lnTo>
                  <a:pt x="9777603" y="0"/>
                </a:lnTo>
              </a:path>
            </a:pathLst>
          </a:custGeom>
          <a:ln w="9525">
            <a:solidFill>
              <a:srgbClr val="094780"/>
            </a:solidFill>
          </a:ln>
        </p:spPr>
        <p:txBody>
          <a:bodyPr wrap="square" lIns="0" tIns="0" rIns="0" bIns="0" rtlCol="0"/>
          <a:lstStyle/>
          <a:p>
            <a:endParaRPr/>
          </a:p>
        </p:txBody>
      </p:sp>
      <p:sp>
        <p:nvSpPr>
          <p:cNvPr id="16" name="object 7">
            <a:extLst>
              <a:ext uri="{FF2B5EF4-FFF2-40B4-BE49-F238E27FC236}">
                <a16:creationId xmlns:a16="http://schemas.microsoft.com/office/drawing/2014/main" id="{75C79CB4-6896-2FD6-4159-984DEDDD4877}"/>
              </a:ext>
            </a:extLst>
          </p:cNvPr>
          <p:cNvSpPr/>
          <p:nvPr/>
        </p:nvSpPr>
        <p:spPr>
          <a:xfrm>
            <a:off x="457200" y="7107567"/>
            <a:ext cx="9777730" cy="0"/>
          </a:xfrm>
          <a:custGeom>
            <a:avLst/>
            <a:gdLst/>
            <a:ahLst/>
            <a:cxnLst/>
            <a:rect l="l" t="t" r="r" b="b"/>
            <a:pathLst>
              <a:path w="9777730">
                <a:moveTo>
                  <a:pt x="0" y="0"/>
                </a:moveTo>
                <a:lnTo>
                  <a:pt x="9777603" y="0"/>
                </a:lnTo>
              </a:path>
            </a:pathLst>
          </a:custGeom>
          <a:ln w="9525">
            <a:solidFill>
              <a:srgbClr val="094780"/>
            </a:solidFill>
          </a:ln>
        </p:spPr>
        <p:txBody>
          <a:bodyPr wrap="square" lIns="0" tIns="0" rIns="0" bIns="0" rtlCol="0"/>
          <a:lstStyle/>
          <a:p>
            <a:endParaRPr/>
          </a:p>
        </p:txBody>
      </p:sp>
      <p:sp>
        <p:nvSpPr>
          <p:cNvPr id="17" name="object 4">
            <a:extLst>
              <a:ext uri="{FF2B5EF4-FFF2-40B4-BE49-F238E27FC236}">
                <a16:creationId xmlns:a16="http://schemas.microsoft.com/office/drawing/2014/main" id="{3299018C-E75F-ACAA-4843-DE3E5B23BDE7}"/>
              </a:ext>
            </a:extLst>
          </p:cNvPr>
          <p:cNvSpPr txBox="1"/>
          <p:nvPr/>
        </p:nvSpPr>
        <p:spPr>
          <a:xfrm>
            <a:off x="406400" y="1135545"/>
            <a:ext cx="4852035" cy="5433923"/>
          </a:xfrm>
          <a:prstGeom prst="rect">
            <a:avLst/>
          </a:prstGeom>
        </p:spPr>
        <p:txBody>
          <a:bodyPr vert="horz" wrap="square" lIns="0" tIns="12700" rIns="0" bIns="0" rtlCol="0">
            <a:spAutoFit/>
          </a:bodyPr>
          <a:lstStyle/>
          <a:p>
            <a:pPr marL="50800" marR="22225">
              <a:lnSpc>
                <a:spcPct val="106100"/>
              </a:lnSpc>
              <a:spcBef>
                <a:spcPts val="100"/>
              </a:spcBef>
            </a:pPr>
            <a:r>
              <a:rPr lang="en-US" sz="1100" dirty="0">
                <a:latin typeface="Trebuchet MS"/>
                <a:cs typeface="Trebuchet MS"/>
              </a:rPr>
              <a:t>A crucial finding from our analysis was that while financially sound companies often display stability and long-term growth, stock price movements—especially in the short term—are not always directly correlated with these fundamentals. This divergence between financial health and stock price behavior suggests the significant influence of speculative and macroeconomic factors on stock market performance.</a:t>
            </a:r>
          </a:p>
          <a:p>
            <a:pPr marL="50800" marR="22225">
              <a:lnSpc>
                <a:spcPct val="106100"/>
              </a:lnSpc>
              <a:spcBef>
                <a:spcPts val="100"/>
              </a:spcBef>
            </a:pPr>
            <a:endParaRPr lang="en-US" sz="1100" dirty="0">
              <a:latin typeface="Trebuchet MS"/>
              <a:cs typeface="Trebuchet MS"/>
            </a:endParaRPr>
          </a:p>
          <a:p>
            <a:pPr marL="50800" marR="22225">
              <a:lnSpc>
                <a:spcPct val="106100"/>
              </a:lnSpc>
              <a:spcBef>
                <a:spcPts val="100"/>
              </a:spcBef>
            </a:pPr>
            <a:r>
              <a:rPr lang="en-US" sz="1100" dirty="0">
                <a:latin typeface="Trebuchet MS"/>
                <a:cs typeface="Trebuchet MS"/>
              </a:rPr>
              <a:t>From a project management perspective, we adopted an Agile methodology using Trello to coordinate and manage tasks. The project was broken down into several sprints, each focused on different aspects of the workflow: data extraction, data cleaning, model training, evaluation, and final analysis. Weekly meetings were held to review progress, and task assignments were dynamically updated based on the needs of the project. Trello enabled seamless collaboration among team members, helping us manage dependencies and stay on schedule. The sprint-based structure ensured that deliverables were completed in an iterative manner, allowing us to refine our models and analysis at each stage. This iterative approach was essential in fine-tuning the machine learning models to achieve better performance over time.</a:t>
            </a:r>
          </a:p>
          <a:p>
            <a:pPr marL="50800" marR="22225">
              <a:lnSpc>
                <a:spcPct val="106100"/>
              </a:lnSpc>
              <a:spcBef>
                <a:spcPts val="100"/>
              </a:spcBef>
            </a:pPr>
            <a:endParaRPr lang="en-US" sz="1100" dirty="0">
              <a:latin typeface="Trebuchet MS"/>
              <a:cs typeface="Trebuchet MS"/>
            </a:endParaRPr>
          </a:p>
          <a:p>
            <a:pPr marL="50800" marR="22225">
              <a:lnSpc>
                <a:spcPct val="106100"/>
              </a:lnSpc>
              <a:spcBef>
                <a:spcPts val="100"/>
              </a:spcBef>
            </a:pPr>
            <a:r>
              <a:rPr lang="en-US" sz="1100" dirty="0">
                <a:latin typeface="Trebuchet MS"/>
                <a:cs typeface="Trebuchet MS"/>
              </a:rPr>
              <a:t>Throughout the project, we encountered several challenges that highlighted the complexity of stock price prediction. The unpredictability of market sentiment, driven by news cycles, investor psychology, and macroeconomic conditions, often caused deviations between predicted and actual stock prices. While machine learning models like LSTM demonstrated a greater ability to handle sequential data and long-term trends, they still struggled to account for abrupt changes in the market. This limitation points to the necessity of incorporating additional data sources, such as sentiment analysis or real-time economic indicators, into the predictive framework.</a:t>
            </a:r>
          </a:p>
        </p:txBody>
      </p:sp>
      <p:sp>
        <p:nvSpPr>
          <p:cNvPr id="18" name="object 5">
            <a:extLst>
              <a:ext uri="{FF2B5EF4-FFF2-40B4-BE49-F238E27FC236}">
                <a16:creationId xmlns:a16="http://schemas.microsoft.com/office/drawing/2014/main" id="{914A37B8-4C07-3FBB-18D9-5737F8F8E912}"/>
              </a:ext>
            </a:extLst>
          </p:cNvPr>
          <p:cNvSpPr txBox="1"/>
          <p:nvPr/>
        </p:nvSpPr>
        <p:spPr>
          <a:xfrm>
            <a:off x="5424538" y="1135595"/>
            <a:ext cx="4819650" cy="5779916"/>
          </a:xfrm>
          <a:prstGeom prst="rect">
            <a:avLst/>
          </a:prstGeom>
        </p:spPr>
        <p:txBody>
          <a:bodyPr vert="horz" wrap="square" lIns="0" tIns="12700" rIns="0" bIns="0" rtlCol="0">
            <a:spAutoFit/>
          </a:bodyPr>
          <a:lstStyle/>
          <a:p>
            <a:pPr marL="12700" marR="76200">
              <a:lnSpc>
                <a:spcPct val="106100"/>
              </a:lnSpc>
              <a:spcBef>
                <a:spcPts val="100"/>
              </a:spcBef>
            </a:pPr>
            <a:r>
              <a:rPr lang="en-US" sz="1100" b="1" dirty="0"/>
              <a:t>Key Findings</a:t>
            </a:r>
            <a:r>
              <a:rPr lang="en-US" sz="1100" dirty="0"/>
              <a:t>:</a:t>
            </a:r>
          </a:p>
          <a:p>
            <a:pPr marL="184150" marR="76200" indent="-171450">
              <a:lnSpc>
                <a:spcPct val="106100"/>
              </a:lnSpc>
              <a:spcBef>
                <a:spcPts val="100"/>
              </a:spcBef>
              <a:buFont typeface="Arial" panose="020B0604020202020204" pitchFamily="34" charset="0"/>
              <a:buChar char="•"/>
            </a:pPr>
            <a:r>
              <a:rPr lang="en-US" sz="1100" dirty="0">
                <a:latin typeface="Trebuchet MS"/>
                <a:cs typeface="Trebuchet MS"/>
              </a:rPr>
              <a:t>Machine learning models such as LSTM showed strong performance in predicting general market trends and long-term price movements, but they were less effective in forecasting short-term price volatility driven by external factors.</a:t>
            </a:r>
          </a:p>
          <a:p>
            <a:pPr marL="184150" marR="76200" indent="-171450">
              <a:lnSpc>
                <a:spcPct val="106100"/>
              </a:lnSpc>
              <a:spcBef>
                <a:spcPts val="100"/>
              </a:spcBef>
              <a:buFont typeface="Arial" panose="020B0604020202020204" pitchFamily="34" charset="0"/>
              <a:buChar char="•"/>
            </a:pPr>
            <a:r>
              <a:rPr lang="en-US" sz="1100" dirty="0">
                <a:latin typeface="Trebuchet MS"/>
                <a:cs typeface="Trebuchet MS"/>
              </a:rPr>
              <a:t>Fundamental financial metrics like EVA, ROA, and interest coverage ratios provided valuable insights into the long-term stability and health of companies but did not always correlate with short-term stock price fluctuations. This indicates that stock prices are often influenced by a combination of fundamental performance and external market forces such as sentiment and speculation.</a:t>
            </a:r>
          </a:p>
          <a:p>
            <a:pPr marL="12700" marR="76200">
              <a:lnSpc>
                <a:spcPct val="106100"/>
              </a:lnSpc>
              <a:spcBef>
                <a:spcPts val="100"/>
              </a:spcBef>
            </a:pPr>
            <a:endParaRPr lang="en-US" sz="1100" dirty="0">
              <a:latin typeface="Trebuchet MS"/>
              <a:cs typeface="Trebuchet MS"/>
            </a:endParaRPr>
          </a:p>
          <a:p>
            <a:pPr marL="12700" marR="99060">
              <a:lnSpc>
                <a:spcPct val="106100"/>
              </a:lnSpc>
            </a:pPr>
            <a:r>
              <a:rPr lang="en-US" sz="1100" dirty="0">
                <a:latin typeface="Trebuchet MS"/>
                <a:cs typeface="Trebuchet MS"/>
              </a:rPr>
              <a:t>Conclusion: This project underscores the transformative potential of machine learning in financial markets, particularly when combined with fundamental analysis. Our findings suggest that while models like LSTM can provide significant insights into market behavior, they must be supported by other analytical techniques to account for the full spectrum of factors that drive stock prices. The volatility and unpredictability of the stock market, particularly in the short term, mean that no single model can perfectly forecast price movements. A multi-faceted approach, integrating machine learning, financial fundamentals, and market sentiment, is essential for creating more accurate and reliable stock price predictions.</a:t>
            </a:r>
          </a:p>
          <a:p>
            <a:pPr marL="12700" marR="99060">
              <a:lnSpc>
                <a:spcPct val="106100"/>
              </a:lnSpc>
            </a:pPr>
            <a:endParaRPr lang="en-US" sz="1100" dirty="0">
              <a:latin typeface="Trebuchet MS"/>
              <a:cs typeface="Trebuchet MS"/>
            </a:endParaRPr>
          </a:p>
          <a:p>
            <a:pPr marL="12700" marR="99060">
              <a:lnSpc>
                <a:spcPct val="106100"/>
              </a:lnSpc>
            </a:pPr>
            <a:r>
              <a:rPr lang="en-US" sz="1100" dirty="0">
                <a:latin typeface="Trebuchet MS"/>
                <a:cs typeface="Trebuchet MS"/>
              </a:rPr>
              <a:t>In the future, expanding the model to incorporate real-time market sentiment data—such as social media sentiment, news headlines, and economic indicators—could enhance its accuracy in predicting short-term market fluctuations. This would enable investors to make more informed decisions in increasingly volatile financial environments. The synergy between AI-driven predictive models and human decision-making will likely define the future of stock market analysis, providing a more robust framework for understanding and anticipating market trends.</a:t>
            </a:r>
          </a:p>
        </p:txBody>
      </p:sp>
    </p:spTree>
    <p:extLst>
      <p:ext uri="{BB962C8B-B14F-4D97-AF65-F5344CB8AC3E}">
        <p14:creationId xmlns:p14="http://schemas.microsoft.com/office/powerpoint/2010/main" val="2978550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0692130" cy="7560309"/>
          </a:xfrm>
          <a:custGeom>
            <a:avLst/>
            <a:gdLst/>
            <a:ahLst/>
            <a:cxnLst/>
            <a:rect l="l" t="t" r="r" b="b"/>
            <a:pathLst>
              <a:path w="10692130" h="7560309">
                <a:moveTo>
                  <a:pt x="10692003" y="0"/>
                </a:moveTo>
                <a:lnTo>
                  <a:pt x="0" y="0"/>
                </a:lnTo>
                <a:lnTo>
                  <a:pt x="0" y="7559992"/>
                </a:lnTo>
                <a:lnTo>
                  <a:pt x="10692003" y="7559992"/>
                </a:lnTo>
                <a:lnTo>
                  <a:pt x="10692003" y="0"/>
                </a:lnTo>
                <a:close/>
              </a:path>
            </a:pathLst>
          </a:custGeom>
          <a:solidFill>
            <a:srgbClr val="094780"/>
          </a:solidFill>
        </p:spPr>
        <p:txBody>
          <a:bodyPr wrap="square" lIns="0" tIns="0" rIns="0" bIns="0" rtlCol="0"/>
          <a:lstStyle/>
          <a:p>
            <a:endParaRPr lang="en-AE"/>
          </a:p>
        </p:txBody>
      </p:sp>
      <p:sp>
        <p:nvSpPr>
          <p:cNvPr id="3" name="object 3"/>
          <p:cNvSpPr txBox="1">
            <a:spLocks noGrp="1"/>
          </p:cNvSpPr>
          <p:nvPr>
            <p:ph type="title"/>
          </p:nvPr>
        </p:nvSpPr>
        <p:spPr>
          <a:xfrm>
            <a:off x="426247" y="363613"/>
            <a:ext cx="4387850" cy="505267"/>
          </a:xfrm>
          <a:prstGeom prst="rect">
            <a:avLst/>
          </a:prstGeom>
        </p:spPr>
        <p:txBody>
          <a:bodyPr vert="horz" wrap="square" lIns="0" tIns="12700" rIns="0" bIns="0" rtlCol="0">
            <a:spAutoFit/>
          </a:bodyPr>
          <a:lstStyle/>
          <a:p>
            <a:pPr marL="30480">
              <a:lnSpc>
                <a:spcPct val="100000"/>
              </a:lnSpc>
              <a:spcBef>
                <a:spcPts val="100"/>
              </a:spcBef>
            </a:pPr>
            <a:r>
              <a:rPr lang="en-GB" sz="3200" b="1" dirty="0">
                <a:solidFill>
                  <a:schemeClr val="bg1"/>
                </a:solidFill>
              </a:rPr>
              <a:t>FOREWORD</a:t>
            </a:r>
            <a:endParaRPr lang="en-GB" sz="3350" dirty="0">
              <a:solidFill>
                <a:schemeClr val="bg1"/>
              </a:solidFill>
            </a:endParaRPr>
          </a:p>
        </p:txBody>
      </p:sp>
      <p:sp>
        <p:nvSpPr>
          <p:cNvPr id="12" name="object 12"/>
          <p:cNvSpPr/>
          <p:nvPr/>
        </p:nvSpPr>
        <p:spPr>
          <a:xfrm>
            <a:off x="457200" y="886764"/>
            <a:ext cx="9777730" cy="0"/>
          </a:xfrm>
          <a:custGeom>
            <a:avLst/>
            <a:gdLst/>
            <a:ahLst/>
            <a:cxnLst/>
            <a:rect l="l" t="t" r="r" b="b"/>
            <a:pathLst>
              <a:path w="9777730">
                <a:moveTo>
                  <a:pt x="0" y="0"/>
                </a:moveTo>
                <a:lnTo>
                  <a:pt x="9777603" y="0"/>
                </a:lnTo>
              </a:path>
            </a:pathLst>
          </a:custGeom>
          <a:ln w="9525">
            <a:solidFill>
              <a:schemeClr val="bg1"/>
            </a:solidFill>
          </a:ln>
        </p:spPr>
        <p:txBody>
          <a:bodyPr wrap="square" lIns="0" tIns="0" rIns="0" bIns="0" rtlCol="0"/>
          <a:lstStyle/>
          <a:p>
            <a:endParaRPr/>
          </a:p>
        </p:txBody>
      </p:sp>
      <p:sp>
        <p:nvSpPr>
          <p:cNvPr id="14" name="object 14"/>
          <p:cNvSpPr/>
          <p:nvPr/>
        </p:nvSpPr>
        <p:spPr>
          <a:xfrm>
            <a:off x="457200" y="7098042"/>
            <a:ext cx="9777730" cy="0"/>
          </a:xfrm>
          <a:custGeom>
            <a:avLst/>
            <a:gdLst/>
            <a:ahLst/>
            <a:cxnLst/>
            <a:rect l="l" t="t" r="r" b="b"/>
            <a:pathLst>
              <a:path w="9777730">
                <a:moveTo>
                  <a:pt x="0" y="0"/>
                </a:moveTo>
                <a:lnTo>
                  <a:pt x="9777603" y="0"/>
                </a:lnTo>
              </a:path>
            </a:pathLst>
          </a:custGeom>
          <a:ln w="9525">
            <a:solidFill>
              <a:schemeClr val="bg1"/>
            </a:solidFill>
          </a:ln>
        </p:spPr>
        <p:txBody>
          <a:bodyPr wrap="square" lIns="0" tIns="0" rIns="0" bIns="0" rtlCol="0"/>
          <a:lstStyle/>
          <a:p>
            <a:endParaRPr/>
          </a:p>
        </p:txBody>
      </p:sp>
      <p:sp>
        <p:nvSpPr>
          <p:cNvPr id="15" name="object 15"/>
          <p:cNvSpPr/>
          <p:nvPr/>
        </p:nvSpPr>
        <p:spPr>
          <a:xfrm>
            <a:off x="432003" y="7438529"/>
            <a:ext cx="243204" cy="121920"/>
          </a:xfrm>
          <a:custGeom>
            <a:avLst/>
            <a:gdLst/>
            <a:ahLst/>
            <a:cxnLst/>
            <a:rect l="l" t="t" r="r" b="b"/>
            <a:pathLst>
              <a:path w="243204" h="121920">
                <a:moveTo>
                  <a:pt x="121475" y="0"/>
                </a:moveTo>
                <a:lnTo>
                  <a:pt x="0" y="121475"/>
                </a:lnTo>
                <a:lnTo>
                  <a:pt x="242938" y="121475"/>
                </a:lnTo>
                <a:lnTo>
                  <a:pt x="121475" y="0"/>
                </a:lnTo>
                <a:close/>
              </a:path>
            </a:pathLst>
          </a:custGeom>
          <a:solidFill>
            <a:srgbClr val="A0A7D8"/>
          </a:solidFill>
        </p:spPr>
        <p:txBody>
          <a:bodyPr wrap="square" lIns="0" tIns="0" rIns="0" bIns="0" rtlCol="0"/>
          <a:lstStyle/>
          <a:p>
            <a:endParaRPr/>
          </a:p>
        </p:txBody>
      </p:sp>
      <p:sp>
        <p:nvSpPr>
          <p:cNvPr id="16" name="object 16"/>
          <p:cNvSpPr txBox="1"/>
          <p:nvPr/>
        </p:nvSpPr>
        <p:spPr>
          <a:xfrm>
            <a:off x="507343" y="7252134"/>
            <a:ext cx="92710" cy="151323"/>
          </a:xfrm>
          <a:prstGeom prst="rect">
            <a:avLst/>
          </a:prstGeom>
        </p:spPr>
        <p:txBody>
          <a:bodyPr vert="horz" wrap="square" lIns="0" tIns="12700" rIns="0" bIns="0" rtlCol="0">
            <a:spAutoFit/>
          </a:bodyPr>
          <a:lstStyle/>
          <a:p>
            <a:pPr marL="12700">
              <a:lnSpc>
                <a:spcPct val="100000"/>
              </a:lnSpc>
              <a:spcBef>
                <a:spcPts val="100"/>
              </a:spcBef>
            </a:pPr>
            <a:r>
              <a:rPr lang="en-US" sz="900" b="1" spc="-50" dirty="0">
                <a:solidFill>
                  <a:srgbClr val="FFFFFF"/>
                </a:solidFill>
                <a:latin typeface="Arial MT"/>
                <a:cs typeface="Arial MT"/>
              </a:rPr>
              <a:t>3</a:t>
            </a:r>
            <a:endParaRPr sz="900" b="1" dirty="0">
              <a:latin typeface="Arial MT"/>
              <a:cs typeface="Arial MT"/>
            </a:endParaRPr>
          </a:p>
        </p:txBody>
      </p:sp>
      <p:pic>
        <p:nvPicPr>
          <p:cNvPr id="17" name="object 17"/>
          <p:cNvPicPr/>
          <p:nvPr/>
        </p:nvPicPr>
        <p:blipFill>
          <a:blip r:embed="rId2" cstate="print">
            <a:extLst>
              <a:ext uri="{28A0092B-C50C-407E-A947-70E740481C1C}">
                <a14:useLocalDpi xmlns:a14="http://schemas.microsoft.com/office/drawing/2010/main" val="0"/>
              </a:ext>
            </a:extLst>
          </a:blip>
          <a:srcRect/>
          <a:stretch/>
        </p:blipFill>
        <p:spPr>
          <a:xfrm>
            <a:off x="8766067" y="3797998"/>
            <a:ext cx="1145044" cy="1270000"/>
          </a:xfrm>
          <a:prstGeom prst="rect">
            <a:avLst/>
          </a:prstGeom>
        </p:spPr>
      </p:pic>
      <p:pic>
        <p:nvPicPr>
          <p:cNvPr id="18" name="object 18"/>
          <p:cNvPicPr/>
          <p:nvPr/>
        </p:nvPicPr>
        <p:blipFill>
          <a:blip r:embed="rId3" cstate="print">
            <a:extLst>
              <a:ext uri="{28A0092B-C50C-407E-A947-70E740481C1C}">
                <a14:useLocalDpi xmlns:a14="http://schemas.microsoft.com/office/drawing/2010/main" val="0"/>
              </a:ext>
            </a:extLst>
          </a:blip>
          <a:srcRect/>
          <a:stretch/>
        </p:blipFill>
        <p:spPr>
          <a:xfrm>
            <a:off x="7070394" y="3798011"/>
            <a:ext cx="1270000" cy="1270000"/>
          </a:xfrm>
          <a:prstGeom prst="rect">
            <a:avLst/>
          </a:prstGeom>
        </p:spPr>
      </p:pic>
      <p:pic>
        <p:nvPicPr>
          <p:cNvPr id="19" name="object 19"/>
          <p:cNvPicPr/>
          <p:nvPr/>
        </p:nvPicPr>
        <p:blipFill>
          <a:blip r:embed="rId4">
            <a:extLst>
              <a:ext uri="{28A0092B-C50C-407E-A947-70E740481C1C}">
                <a14:useLocalDpi xmlns:a14="http://schemas.microsoft.com/office/drawing/2010/main" val="0"/>
              </a:ext>
            </a:extLst>
          </a:blip>
          <a:srcRect/>
          <a:stretch/>
        </p:blipFill>
        <p:spPr>
          <a:xfrm>
            <a:off x="5437213" y="3797998"/>
            <a:ext cx="1269999" cy="1269999"/>
          </a:xfrm>
          <a:prstGeom prst="rect">
            <a:avLst/>
          </a:prstGeom>
        </p:spPr>
      </p:pic>
      <p:sp>
        <p:nvSpPr>
          <p:cNvPr id="20" name="object 20"/>
          <p:cNvSpPr txBox="1"/>
          <p:nvPr/>
        </p:nvSpPr>
        <p:spPr>
          <a:xfrm>
            <a:off x="8766065" y="5158549"/>
            <a:ext cx="1145045" cy="179793"/>
          </a:xfrm>
          <a:prstGeom prst="rect">
            <a:avLst/>
          </a:prstGeom>
        </p:spPr>
        <p:txBody>
          <a:bodyPr vert="horz" wrap="square" lIns="0" tIns="12700" rIns="0" bIns="0" rtlCol="0">
            <a:spAutoFit/>
          </a:bodyPr>
          <a:lstStyle/>
          <a:p>
            <a:pPr marL="12700" marR="5080" algn="ctr">
              <a:lnSpc>
                <a:spcPct val="106100"/>
              </a:lnSpc>
              <a:spcBef>
                <a:spcPts val="100"/>
              </a:spcBef>
            </a:pPr>
            <a:r>
              <a:rPr lang="en-US" sz="1100" b="1" spc="-20">
                <a:solidFill>
                  <a:srgbClr val="FFFFFF"/>
                </a:solidFill>
                <a:latin typeface="Trebuchet MS"/>
                <a:cs typeface="Trebuchet MS"/>
              </a:rPr>
              <a:t>Syed Mohamed</a:t>
            </a:r>
            <a:endParaRPr sz="1100">
              <a:latin typeface="Trebuchet MS"/>
              <a:cs typeface="Trebuchet MS"/>
            </a:endParaRPr>
          </a:p>
        </p:txBody>
      </p:sp>
      <p:sp>
        <p:nvSpPr>
          <p:cNvPr id="21" name="object 21"/>
          <p:cNvSpPr txBox="1"/>
          <p:nvPr/>
        </p:nvSpPr>
        <p:spPr>
          <a:xfrm>
            <a:off x="7057657" y="5158689"/>
            <a:ext cx="1270000" cy="192360"/>
          </a:xfrm>
          <a:prstGeom prst="rect">
            <a:avLst/>
          </a:prstGeom>
        </p:spPr>
        <p:txBody>
          <a:bodyPr vert="horz" wrap="square" lIns="0" tIns="22860" rIns="0" bIns="0" rtlCol="0">
            <a:spAutoFit/>
          </a:bodyPr>
          <a:lstStyle/>
          <a:p>
            <a:pPr marL="12700" algn="ctr">
              <a:lnSpc>
                <a:spcPct val="100000"/>
              </a:lnSpc>
              <a:spcBef>
                <a:spcPts val="180"/>
              </a:spcBef>
            </a:pPr>
            <a:r>
              <a:rPr lang="en-US" sz="1100" b="1" spc="-10" err="1">
                <a:solidFill>
                  <a:srgbClr val="FFFFFF"/>
                </a:solidFill>
                <a:latin typeface="Trebuchet MS"/>
                <a:cs typeface="Trebuchet MS"/>
              </a:rPr>
              <a:t>Makarius</a:t>
            </a:r>
            <a:r>
              <a:rPr lang="en-US" sz="1100" b="1" spc="-10">
                <a:solidFill>
                  <a:srgbClr val="FFFFFF"/>
                </a:solidFill>
                <a:latin typeface="Trebuchet MS"/>
                <a:cs typeface="Trebuchet MS"/>
              </a:rPr>
              <a:t> Nader</a:t>
            </a:r>
            <a:endParaRPr sz="1100">
              <a:latin typeface="Trebuchet MS"/>
              <a:cs typeface="Trebuchet MS"/>
            </a:endParaRPr>
          </a:p>
        </p:txBody>
      </p:sp>
      <p:sp>
        <p:nvSpPr>
          <p:cNvPr id="22" name="object 22"/>
          <p:cNvSpPr txBox="1"/>
          <p:nvPr/>
        </p:nvSpPr>
        <p:spPr>
          <a:xfrm>
            <a:off x="5424423" y="5158828"/>
            <a:ext cx="1269999" cy="179793"/>
          </a:xfrm>
          <a:prstGeom prst="rect">
            <a:avLst/>
          </a:prstGeom>
        </p:spPr>
        <p:txBody>
          <a:bodyPr vert="horz" wrap="square" lIns="0" tIns="12700" rIns="0" bIns="0" rtlCol="0">
            <a:spAutoFit/>
          </a:bodyPr>
          <a:lstStyle/>
          <a:p>
            <a:pPr marL="12700" marR="5080" algn="ctr">
              <a:lnSpc>
                <a:spcPct val="106100"/>
              </a:lnSpc>
              <a:spcBef>
                <a:spcPts val="100"/>
              </a:spcBef>
            </a:pPr>
            <a:r>
              <a:rPr lang="en-US" sz="1100" b="1">
                <a:solidFill>
                  <a:srgbClr val="FFFFFF"/>
                </a:solidFill>
                <a:latin typeface="Trebuchet MS"/>
                <a:cs typeface="Trebuchet MS"/>
              </a:rPr>
              <a:t>Karim Hisham</a:t>
            </a:r>
            <a:endParaRPr lang="en-US" sz="1100" b="1" spc="500">
              <a:solidFill>
                <a:srgbClr val="FFFFFF"/>
              </a:solidFill>
              <a:latin typeface="Trebuchet MS"/>
              <a:cs typeface="Trebuchet MS"/>
            </a:endParaRPr>
          </a:p>
        </p:txBody>
      </p:sp>
      <p:sp>
        <p:nvSpPr>
          <p:cNvPr id="25" name="object 6">
            <a:extLst>
              <a:ext uri="{FF2B5EF4-FFF2-40B4-BE49-F238E27FC236}">
                <a16:creationId xmlns:a16="http://schemas.microsoft.com/office/drawing/2014/main" id="{D8572F54-E8D4-361C-9101-0EEE40CD6D9A}"/>
              </a:ext>
            </a:extLst>
          </p:cNvPr>
          <p:cNvSpPr txBox="1"/>
          <p:nvPr/>
        </p:nvSpPr>
        <p:spPr>
          <a:xfrm>
            <a:off x="454912" y="1072920"/>
            <a:ext cx="4464900" cy="5446747"/>
          </a:xfrm>
          <a:prstGeom prst="rect">
            <a:avLst/>
          </a:prstGeom>
        </p:spPr>
        <p:txBody>
          <a:bodyPr vert="horz" wrap="square" lIns="0" tIns="12700" rIns="0" bIns="0" rtlCol="0">
            <a:spAutoFit/>
          </a:bodyPr>
          <a:lstStyle/>
          <a:p>
            <a:pPr marL="25400" marR="17780">
              <a:lnSpc>
                <a:spcPct val="106100"/>
              </a:lnSpc>
              <a:spcBef>
                <a:spcPts val="100"/>
              </a:spcBef>
            </a:pPr>
            <a:r>
              <a:rPr lang="en-US" sz="1100" dirty="0">
                <a:solidFill>
                  <a:srgbClr val="FFFFFF"/>
                </a:solidFill>
                <a:latin typeface="Trebuchet MS"/>
                <a:cs typeface="Trebuchet MS"/>
              </a:rPr>
              <a:t>Revised Content: "In today's data-driven world, the ability to predict stock prices is an ongoing challenge in financial markets. This project employs a combination of fundamental and technical analysis to enhance prediction accuracy. By integrating machine learning algorithms such as Decision Trees, Random Forests, and Long Short-Term Memory (LSTM) models, we explore a multifaceted approach to predicting stock price movements. Our goal is to demonstrate the transformative impact of modern data analytics and AI on stock forecasting, making market movements more transparent and understandable to investors. We’ve focused on the S&amp;P 500 companies, gathering data from the </a:t>
            </a:r>
            <a:r>
              <a:rPr lang="en-US" sz="1100" dirty="0" err="1">
                <a:solidFill>
                  <a:srgbClr val="FFFFFF"/>
                </a:solidFill>
                <a:latin typeface="Trebuchet MS"/>
                <a:cs typeface="Trebuchet MS"/>
              </a:rPr>
              <a:t>Yfinance</a:t>
            </a:r>
            <a:r>
              <a:rPr lang="en-US" sz="1100" dirty="0">
                <a:solidFill>
                  <a:srgbClr val="FFFFFF"/>
                </a:solidFill>
                <a:latin typeface="Trebuchet MS"/>
                <a:cs typeface="Trebuchet MS"/>
              </a:rPr>
              <a:t> API, and processed it using Python to ensure accuracy and relevance.</a:t>
            </a:r>
          </a:p>
          <a:p>
            <a:pPr marL="25400" marR="17780">
              <a:lnSpc>
                <a:spcPct val="106100"/>
              </a:lnSpc>
              <a:spcBef>
                <a:spcPts val="100"/>
              </a:spcBef>
            </a:pPr>
            <a:endParaRPr lang="en-US" sz="1100" dirty="0">
              <a:solidFill>
                <a:srgbClr val="FFFFFF"/>
              </a:solidFill>
              <a:latin typeface="Trebuchet MS"/>
              <a:cs typeface="Trebuchet MS"/>
            </a:endParaRPr>
          </a:p>
          <a:p>
            <a:pPr marL="25400" marR="17780">
              <a:lnSpc>
                <a:spcPct val="106100"/>
              </a:lnSpc>
              <a:spcBef>
                <a:spcPts val="100"/>
              </a:spcBef>
            </a:pPr>
            <a:r>
              <a:rPr lang="en-US" sz="1100" dirty="0">
                <a:solidFill>
                  <a:srgbClr val="FFFFFF"/>
                </a:solidFill>
                <a:latin typeface="Trebuchet MS"/>
                <a:cs typeface="Trebuchet MS"/>
              </a:rPr>
              <a:t>Each stage plays a critical role in ensuring that the predictions are reliable, accurate, and actionable. Data Collection and Cleaning Using Python The foundation of any data-driven project is the quality of the data itself. We began by collecting historical financial data from the S&amp;P 500 companies using Python’s powerful </a:t>
            </a:r>
            <a:r>
              <a:rPr lang="en-US" sz="1100" dirty="0" err="1">
                <a:solidFill>
                  <a:srgbClr val="FFFFFF"/>
                </a:solidFill>
                <a:latin typeface="Trebuchet MS"/>
                <a:cs typeface="Trebuchet MS"/>
              </a:rPr>
              <a:t>Yfinance</a:t>
            </a:r>
            <a:r>
              <a:rPr lang="en-US" sz="1100" dirty="0">
                <a:solidFill>
                  <a:srgbClr val="FFFFFF"/>
                </a:solidFill>
                <a:latin typeface="Trebuchet MS"/>
                <a:cs typeface="Trebuchet MS"/>
              </a:rPr>
              <a:t> library. This allowed us to extract key financial metrics such as stock prices, trading volumes, and market capitalization. </a:t>
            </a:r>
          </a:p>
          <a:p>
            <a:pPr marL="25400" marR="17780">
              <a:lnSpc>
                <a:spcPct val="106100"/>
              </a:lnSpc>
              <a:spcBef>
                <a:spcPts val="100"/>
              </a:spcBef>
            </a:pPr>
            <a:endParaRPr lang="en-US" sz="1100" dirty="0">
              <a:solidFill>
                <a:srgbClr val="FFFFFF"/>
              </a:solidFill>
              <a:latin typeface="Trebuchet MS"/>
              <a:cs typeface="Trebuchet MS"/>
            </a:endParaRPr>
          </a:p>
          <a:p>
            <a:pPr marL="25400" marR="17780">
              <a:lnSpc>
                <a:spcPct val="106100"/>
              </a:lnSpc>
              <a:spcBef>
                <a:spcPts val="100"/>
              </a:spcBef>
            </a:pPr>
            <a:r>
              <a:rPr lang="en-US" sz="1100" dirty="0">
                <a:solidFill>
                  <a:srgbClr val="FFFFFF"/>
                </a:solidFill>
                <a:latin typeface="Trebuchet MS"/>
                <a:cs typeface="Trebuchet MS"/>
              </a:rPr>
              <a:t>The significance of using </a:t>
            </a:r>
            <a:r>
              <a:rPr lang="en-US" sz="1100" dirty="0" err="1">
                <a:solidFill>
                  <a:srgbClr val="FFFFFF"/>
                </a:solidFill>
                <a:latin typeface="Trebuchet MS"/>
                <a:cs typeface="Trebuchet MS"/>
              </a:rPr>
              <a:t>Yfinance</a:t>
            </a:r>
            <a:r>
              <a:rPr lang="en-US" sz="1100" dirty="0">
                <a:solidFill>
                  <a:srgbClr val="FFFFFF"/>
                </a:solidFill>
                <a:latin typeface="Trebuchet MS"/>
                <a:cs typeface="Trebuchet MS"/>
              </a:rPr>
              <a:t> lies in its ability to provide real-time and historical financial data, which forms the basis for our predictions. However, collecting raw data is just the beginning. The next essential step is data cleaning. Raw financial data often contains inconsistencies like missing values, zero entries, or other noise that can distort the accuracy of machine learning models. Using custom Python scripts, we cleaned the data to ensure that only meaningful and valid data points were used.</a:t>
            </a:r>
          </a:p>
        </p:txBody>
      </p:sp>
      <p:sp>
        <p:nvSpPr>
          <p:cNvPr id="26" name="object 6">
            <a:extLst>
              <a:ext uri="{FF2B5EF4-FFF2-40B4-BE49-F238E27FC236}">
                <a16:creationId xmlns:a16="http://schemas.microsoft.com/office/drawing/2014/main" id="{4EBEBDD1-2587-4829-0601-9BF57670A699}"/>
              </a:ext>
            </a:extLst>
          </p:cNvPr>
          <p:cNvSpPr txBox="1"/>
          <p:nvPr/>
        </p:nvSpPr>
        <p:spPr>
          <a:xfrm>
            <a:off x="5291240" y="1072920"/>
            <a:ext cx="4464900" cy="2537682"/>
          </a:xfrm>
          <a:prstGeom prst="rect">
            <a:avLst/>
          </a:prstGeom>
        </p:spPr>
        <p:txBody>
          <a:bodyPr vert="horz" wrap="square" lIns="0" tIns="12700" rIns="0" bIns="0" rtlCol="0">
            <a:spAutoFit/>
          </a:bodyPr>
          <a:lstStyle/>
          <a:p>
            <a:pPr marL="27432" marR="18288">
              <a:lnSpc>
                <a:spcPct val="106000"/>
              </a:lnSpc>
              <a:spcBef>
                <a:spcPts val="100"/>
              </a:spcBef>
            </a:pPr>
            <a:r>
              <a:rPr lang="en-US" sz="1100" dirty="0">
                <a:solidFill>
                  <a:srgbClr val="FFFFFF"/>
                </a:solidFill>
                <a:latin typeface="Trebuchet MS"/>
                <a:cs typeface="Trebuchet MS"/>
              </a:rPr>
              <a:t>Our Python cleaning code played a pivotal role here. The script ensured that data preprocessing was automated, allowing us to handle large datasets efficiently. For example, the code identified any null or zero values and excluded them from the analysis. </a:t>
            </a:r>
            <a:endParaRPr lang="en-US" sz="975" baseline="29914" dirty="0">
              <a:latin typeface="Trebuchet MS"/>
              <a:cs typeface="Trebuchet MS"/>
            </a:endParaRPr>
          </a:p>
          <a:p>
            <a:pPr marL="27432" marR="18288">
              <a:lnSpc>
                <a:spcPct val="106000"/>
              </a:lnSpc>
              <a:spcBef>
                <a:spcPts val="100"/>
              </a:spcBef>
              <a:spcAft>
                <a:spcPts val="0"/>
              </a:spcAft>
            </a:pPr>
            <a:endParaRPr lang="en-US" sz="1100" dirty="0">
              <a:solidFill>
                <a:srgbClr val="FFFFFF"/>
              </a:solidFill>
              <a:effectLst/>
              <a:latin typeface="Trebuchet MS" panose="020B0603020202020204" pitchFamily="34" charset="0"/>
              <a:cs typeface="Trebuchet MS" panose="020B0603020202020204" pitchFamily="34" charset="0"/>
            </a:endParaRPr>
          </a:p>
          <a:p>
            <a:pPr marL="27432" marR="18288">
              <a:lnSpc>
                <a:spcPct val="106000"/>
              </a:lnSpc>
              <a:spcBef>
                <a:spcPts val="100"/>
              </a:spcBef>
              <a:spcAft>
                <a:spcPts val="0"/>
              </a:spcAft>
            </a:pPr>
            <a:r>
              <a:rPr lang="en-US" sz="1100" dirty="0">
                <a:solidFill>
                  <a:srgbClr val="FFFFFF"/>
                </a:solidFill>
                <a:effectLst/>
                <a:latin typeface="Trebuchet MS" panose="020B0603020202020204" pitchFamily="34" charset="0"/>
                <a:cs typeface="Trebuchet MS" panose="020B0603020202020204" pitchFamily="34" charset="0"/>
              </a:rPr>
              <a:t>This process also involved transforming the data into a structured format, ready for further analysis and visualization. Managing the Workflow Using Trello and the Agile Manifesto Managing a project of this scope requires careful planning and constant iteration. This is where Trello came into play, acting as the central hub for project management. Following the principles of the Agile Manifesto, we broke down the project into manageable "sprints," with each sprint focusing on a specific task—whether it was data collection, cleaning, or model training.</a:t>
            </a:r>
            <a:endParaRPr lang="en-AE" sz="1100" dirty="0">
              <a:effectLs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p:nvPr/>
        </p:nvSpPr>
        <p:spPr>
          <a:xfrm>
            <a:off x="464400" y="445554"/>
            <a:ext cx="9770745" cy="0"/>
          </a:xfrm>
          <a:custGeom>
            <a:avLst/>
            <a:gdLst/>
            <a:ahLst/>
            <a:cxnLst/>
            <a:rect l="l" t="t" r="r" b="b"/>
            <a:pathLst>
              <a:path w="9770745">
                <a:moveTo>
                  <a:pt x="0" y="0"/>
                </a:moveTo>
                <a:lnTo>
                  <a:pt x="9770402" y="0"/>
                </a:lnTo>
              </a:path>
            </a:pathLst>
          </a:custGeom>
          <a:ln w="12700">
            <a:solidFill>
              <a:srgbClr val="000000"/>
            </a:solidFill>
          </a:ln>
        </p:spPr>
        <p:txBody>
          <a:bodyPr wrap="square" lIns="0" tIns="0" rIns="0" bIns="0" rtlCol="0"/>
          <a:lstStyle/>
          <a:p>
            <a:endParaRPr/>
          </a:p>
        </p:txBody>
      </p:sp>
      <p:sp>
        <p:nvSpPr>
          <p:cNvPr id="5" name="object 5"/>
          <p:cNvSpPr/>
          <p:nvPr/>
        </p:nvSpPr>
        <p:spPr>
          <a:xfrm>
            <a:off x="464400" y="7105124"/>
            <a:ext cx="9770745" cy="0"/>
          </a:xfrm>
          <a:custGeom>
            <a:avLst/>
            <a:gdLst/>
            <a:ahLst/>
            <a:cxnLst/>
            <a:rect l="l" t="t" r="r" b="b"/>
            <a:pathLst>
              <a:path w="9770745">
                <a:moveTo>
                  <a:pt x="0" y="0"/>
                </a:moveTo>
                <a:lnTo>
                  <a:pt x="9770402" y="0"/>
                </a:lnTo>
              </a:path>
            </a:pathLst>
          </a:custGeom>
          <a:ln w="12700">
            <a:solidFill>
              <a:srgbClr val="000000"/>
            </a:solidFill>
          </a:ln>
        </p:spPr>
        <p:txBody>
          <a:bodyPr wrap="square" lIns="0" tIns="0" rIns="0" bIns="0" rtlCol="0"/>
          <a:lstStyle/>
          <a:p>
            <a:endParaRPr/>
          </a:p>
        </p:txBody>
      </p:sp>
      <p:sp>
        <p:nvSpPr>
          <p:cNvPr id="6" name="object 6"/>
          <p:cNvSpPr txBox="1">
            <a:spLocks noGrp="1"/>
          </p:cNvSpPr>
          <p:nvPr>
            <p:ph type="body" idx="1"/>
          </p:nvPr>
        </p:nvSpPr>
        <p:spPr>
          <a:xfrm>
            <a:off x="455300" y="1183487"/>
            <a:ext cx="9374505" cy="561692"/>
          </a:xfrm>
          <a:prstGeom prst="rect">
            <a:avLst/>
          </a:prstGeom>
        </p:spPr>
        <p:txBody>
          <a:bodyPr vert="horz" wrap="square" lIns="0" tIns="30480" rIns="0" bIns="0" rtlCol="0">
            <a:spAutoFit/>
          </a:bodyPr>
          <a:lstStyle/>
          <a:p>
            <a:pPr marL="240665" indent="-227965">
              <a:lnSpc>
                <a:spcPct val="100000"/>
              </a:lnSpc>
              <a:spcBef>
                <a:spcPts val="240"/>
              </a:spcBef>
              <a:buAutoNum type="arabicPeriod"/>
              <a:tabLst>
                <a:tab pos="240665" algn="l"/>
              </a:tabLst>
            </a:pPr>
            <a:r>
              <a:rPr lang="fr-FR" dirty="0"/>
              <a:t>Source: https://medium.com/analytics-vidhya/introduction-to-long-short-term-memory-lstm-a8052cd0d4cd</a:t>
            </a:r>
          </a:p>
          <a:p>
            <a:pPr marL="240665" indent="-227965">
              <a:lnSpc>
                <a:spcPct val="100000"/>
              </a:lnSpc>
              <a:spcBef>
                <a:spcPts val="140"/>
              </a:spcBef>
              <a:buAutoNum type="arabicPeriod"/>
              <a:tabLst>
                <a:tab pos="240665" algn="l"/>
              </a:tabLst>
            </a:pPr>
            <a:r>
              <a:rPr lang="fr-FR" spc="45" dirty="0"/>
              <a:t>Source: https://www.researchgate.net/publication/13853244_Long_Short-term_Memory</a:t>
            </a:r>
          </a:p>
          <a:p>
            <a:pPr marL="240665" indent="-227965">
              <a:lnSpc>
                <a:spcPct val="100000"/>
              </a:lnSpc>
              <a:spcBef>
                <a:spcPts val="140"/>
              </a:spcBef>
              <a:buAutoNum type="arabicPeriod"/>
              <a:tabLst>
                <a:tab pos="240665" algn="l"/>
              </a:tabLst>
            </a:pPr>
            <a:r>
              <a:rPr lang="en-US" spc="45" dirty="0"/>
              <a:t>https://galaxyinferno.com/explaining-the-components-of-a-neural-network-ai/</a:t>
            </a:r>
          </a:p>
          <a:p>
            <a:pPr marL="240665" indent="-227965">
              <a:lnSpc>
                <a:spcPct val="100000"/>
              </a:lnSpc>
              <a:spcBef>
                <a:spcPts val="140"/>
              </a:spcBef>
              <a:buAutoNum type="arabicPeriod"/>
              <a:tabLst>
                <a:tab pos="240665" algn="l"/>
              </a:tabLst>
            </a:pPr>
            <a:r>
              <a:rPr lang="en-US" spc="45" dirty="0"/>
              <a:t>https://mohameddhaoui.github.io/deeplearning/LSTM/</a:t>
            </a:r>
          </a:p>
        </p:txBody>
      </p:sp>
      <p:sp>
        <p:nvSpPr>
          <p:cNvPr id="7" name="object 7"/>
          <p:cNvSpPr txBox="1">
            <a:spLocks noGrp="1"/>
          </p:cNvSpPr>
          <p:nvPr>
            <p:ph type="title"/>
          </p:nvPr>
        </p:nvSpPr>
        <p:spPr>
          <a:xfrm>
            <a:off x="455300" y="598563"/>
            <a:ext cx="2481580" cy="482600"/>
          </a:xfrm>
          <a:prstGeom prst="rect">
            <a:avLst/>
          </a:prstGeom>
        </p:spPr>
        <p:txBody>
          <a:bodyPr vert="horz" wrap="square" lIns="0" tIns="12700" rIns="0" bIns="0" rtlCol="0">
            <a:spAutoFit/>
          </a:bodyPr>
          <a:lstStyle/>
          <a:p>
            <a:pPr marL="12700">
              <a:lnSpc>
                <a:spcPct val="100000"/>
              </a:lnSpc>
              <a:spcBef>
                <a:spcPts val="100"/>
              </a:spcBef>
            </a:pPr>
            <a:r>
              <a:rPr sz="3000" b="0" spc="240" dirty="0">
                <a:solidFill>
                  <a:srgbClr val="094780"/>
                </a:solidFill>
                <a:latin typeface="Trebuchet MS"/>
                <a:cs typeface="Trebuchet MS"/>
              </a:rPr>
              <a:t>REFERENCES</a:t>
            </a:r>
            <a:endParaRPr sz="3000" dirty="0">
              <a:solidFill>
                <a:srgbClr val="094780"/>
              </a:solidFill>
              <a:latin typeface="Trebuchet MS"/>
              <a:cs typeface="Trebuchet MS"/>
            </a:endParaRPr>
          </a:p>
        </p:txBody>
      </p:sp>
      <p:sp>
        <p:nvSpPr>
          <p:cNvPr id="9" name="object 46">
            <a:extLst>
              <a:ext uri="{FF2B5EF4-FFF2-40B4-BE49-F238E27FC236}">
                <a16:creationId xmlns:a16="http://schemas.microsoft.com/office/drawing/2014/main" id="{1E0A350A-8534-2AAF-A6B6-FB5445CDC6BF}"/>
              </a:ext>
            </a:extLst>
          </p:cNvPr>
          <p:cNvSpPr txBox="1"/>
          <p:nvPr/>
        </p:nvSpPr>
        <p:spPr>
          <a:xfrm>
            <a:off x="675209" y="1745179"/>
            <a:ext cx="1726680" cy="135935"/>
          </a:xfrm>
          <a:prstGeom prst="rect">
            <a:avLst/>
          </a:prstGeom>
        </p:spPr>
        <p:txBody>
          <a:bodyPr vert="horz" wrap="square" lIns="0" tIns="12700" rIns="0" bIns="0" rtlCol="0">
            <a:spAutoFit/>
          </a:bodyPr>
          <a:lstStyle/>
          <a:p>
            <a:pPr marL="12700">
              <a:lnSpc>
                <a:spcPct val="100000"/>
              </a:lnSpc>
              <a:spcBef>
                <a:spcPts val="100"/>
              </a:spcBef>
            </a:pPr>
            <a:r>
              <a:rPr sz="800" dirty="0">
                <a:latin typeface="Tahoma"/>
                <a:cs typeface="Tahoma"/>
                <a:hlinkClick r:id="rId2"/>
              </a:rPr>
              <a:t>Source:</a:t>
            </a:r>
            <a:r>
              <a:rPr sz="800" spc="-30" dirty="0">
                <a:latin typeface="Tahoma"/>
                <a:cs typeface="Tahoma"/>
                <a:hlinkClick r:id="rId2"/>
              </a:rPr>
              <a:t> </a:t>
            </a:r>
            <a:r>
              <a:rPr lang="en-US" sz="800" spc="-30" dirty="0">
                <a:latin typeface="Tahoma"/>
                <a:cs typeface="Tahoma"/>
                <a:hlinkClick r:id="rId2"/>
              </a:rPr>
              <a:t>Stock_Price_Prediction_V_2_(1)</a:t>
            </a:r>
            <a:endParaRPr sz="800" dirty="0">
              <a:latin typeface="Tahoma"/>
              <a:cs typeface="Tahoma"/>
            </a:endParaRPr>
          </a:p>
        </p:txBody>
      </p:sp>
      <p:sp>
        <p:nvSpPr>
          <p:cNvPr id="10" name="object 46">
            <a:extLst>
              <a:ext uri="{FF2B5EF4-FFF2-40B4-BE49-F238E27FC236}">
                <a16:creationId xmlns:a16="http://schemas.microsoft.com/office/drawing/2014/main" id="{C084B2F6-F7BA-B023-3DE4-9390A2B0E7AE}"/>
              </a:ext>
            </a:extLst>
          </p:cNvPr>
          <p:cNvSpPr txBox="1"/>
          <p:nvPr/>
        </p:nvSpPr>
        <p:spPr>
          <a:xfrm>
            <a:off x="675209" y="1883025"/>
            <a:ext cx="3385402" cy="135935"/>
          </a:xfrm>
          <a:prstGeom prst="rect">
            <a:avLst/>
          </a:prstGeom>
        </p:spPr>
        <p:txBody>
          <a:bodyPr vert="horz" wrap="square" lIns="0" tIns="12700" rIns="0" bIns="0" rtlCol="0">
            <a:spAutoFit/>
          </a:bodyPr>
          <a:lstStyle/>
          <a:p>
            <a:pPr marL="12700">
              <a:lnSpc>
                <a:spcPct val="100000"/>
              </a:lnSpc>
              <a:spcBef>
                <a:spcPts val="100"/>
              </a:spcBef>
            </a:pPr>
            <a:r>
              <a:rPr sz="800" dirty="0">
                <a:latin typeface="Tahoma"/>
                <a:cs typeface="Tahoma"/>
                <a:hlinkClick r:id="rId3"/>
              </a:rPr>
              <a:t>Source:</a:t>
            </a:r>
            <a:r>
              <a:rPr sz="800" spc="-30" dirty="0">
                <a:latin typeface="Tahoma"/>
                <a:cs typeface="Tahoma"/>
                <a:hlinkClick r:id="rId3"/>
              </a:rPr>
              <a:t> </a:t>
            </a:r>
            <a:r>
              <a:rPr lang="en-US" sz="800" spc="-30" dirty="0">
                <a:latin typeface="Tahoma"/>
                <a:cs typeface="Tahoma"/>
                <a:hlinkClick r:id="rId3"/>
              </a:rPr>
              <a:t>V6_[Historical]</a:t>
            </a:r>
            <a:r>
              <a:rPr lang="en-US" sz="800" spc="-30" dirty="0" err="1">
                <a:latin typeface="Tahoma"/>
                <a:cs typeface="Tahoma"/>
                <a:hlinkClick r:id="rId3"/>
              </a:rPr>
              <a:t>Consolidating_Financial_Data_for_YFinance_Stocks.ipynb</a:t>
            </a:r>
            <a:endParaRPr sz="800" dirty="0">
              <a:latin typeface="Tahoma"/>
              <a:cs typeface="Tahoma"/>
            </a:endParaRPr>
          </a:p>
        </p:txBody>
      </p:sp>
      <p:sp>
        <p:nvSpPr>
          <p:cNvPr id="11" name="TextBox 10">
            <a:extLst>
              <a:ext uri="{FF2B5EF4-FFF2-40B4-BE49-F238E27FC236}">
                <a16:creationId xmlns:a16="http://schemas.microsoft.com/office/drawing/2014/main" id="{E7954E4B-7614-989B-4CA5-53EC0D525353}"/>
              </a:ext>
            </a:extLst>
          </p:cNvPr>
          <p:cNvSpPr txBox="1"/>
          <p:nvPr/>
        </p:nvSpPr>
        <p:spPr>
          <a:xfrm>
            <a:off x="383575" y="1706615"/>
            <a:ext cx="279159" cy="215444"/>
          </a:xfrm>
          <a:prstGeom prst="rect">
            <a:avLst/>
          </a:prstGeom>
          <a:noFill/>
        </p:spPr>
        <p:txBody>
          <a:bodyPr wrap="square" rtlCol="0">
            <a:spAutoFit/>
          </a:bodyPr>
          <a:lstStyle/>
          <a:p>
            <a:r>
              <a:rPr lang="en-US" sz="800" dirty="0"/>
              <a:t>5.</a:t>
            </a:r>
          </a:p>
        </p:txBody>
      </p:sp>
      <p:sp>
        <p:nvSpPr>
          <p:cNvPr id="12" name="TextBox 11">
            <a:extLst>
              <a:ext uri="{FF2B5EF4-FFF2-40B4-BE49-F238E27FC236}">
                <a16:creationId xmlns:a16="http://schemas.microsoft.com/office/drawing/2014/main" id="{31573549-77A0-1900-A147-F69D3316DF45}"/>
              </a:ext>
            </a:extLst>
          </p:cNvPr>
          <p:cNvSpPr txBox="1"/>
          <p:nvPr/>
        </p:nvSpPr>
        <p:spPr>
          <a:xfrm>
            <a:off x="383369" y="1843270"/>
            <a:ext cx="279159" cy="215444"/>
          </a:xfrm>
          <a:prstGeom prst="rect">
            <a:avLst/>
          </a:prstGeom>
          <a:noFill/>
        </p:spPr>
        <p:txBody>
          <a:bodyPr wrap="square" rtlCol="0">
            <a:spAutoFit/>
          </a:bodyPr>
          <a:lstStyle/>
          <a:p>
            <a:r>
              <a:rPr lang="en-US" sz="800" dirty="0"/>
              <a:t>6.</a:t>
            </a:r>
          </a:p>
        </p:txBody>
      </p:sp>
      <p:sp>
        <p:nvSpPr>
          <p:cNvPr id="8" name="object 15">
            <a:extLst>
              <a:ext uri="{FF2B5EF4-FFF2-40B4-BE49-F238E27FC236}">
                <a16:creationId xmlns:a16="http://schemas.microsoft.com/office/drawing/2014/main" id="{DE83784E-2FDF-03F2-44AC-9106711F9490}"/>
              </a:ext>
            </a:extLst>
          </p:cNvPr>
          <p:cNvSpPr/>
          <p:nvPr/>
        </p:nvSpPr>
        <p:spPr>
          <a:xfrm>
            <a:off x="9854920" y="7411526"/>
            <a:ext cx="243204" cy="151323"/>
          </a:xfrm>
          <a:custGeom>
            <a:avLst/>
            <a:gdLst/>
            <a:ahLst/>
            <a:cxnLst/>
            <a:rect l="l" t="t" r="r" b="b"/>
            <a:pathLst>
              <a:path w="243204" h="121920">
                <a:moveTo>
                  <a:pt x="121475" y="0"/>
                </a:moveTo>
                <a:lnTo>
                  <a:pt x="0" y="121475"/>
                </a:lnTo>
                <a:lnTo>
                  <a:pt x="242938" y="121475"/>
                </a:lnTo>
                <a:lnTo>
                  <a:pt x="121475" y="0"/>
                </a:lnTo>
                <a:close/>
              </a:path>
            </a:pathLst>
          </a:custGeom>
          <a:solidFill>
            <a:srgbClr val="094780"/>
          </a:solidFill>
          <a:ln>
            <a:solidFill>
              <a:srgbClr val="094780"/>
            </a:solidFill>
          </a:ln>
        </p:spPr>
        <p:txBody>
          <a:bodyPr wrap="square" lIns="0" tIns="0" rIns="0" bIns="0" rtlCol="0"/>
          <a:lstStyle/>
          <a:p>
            <a:endParaRPr/>
          </a:p>
        </p:txBody>
      </p:sp>
      <p:sp>
        <p:nvSpPr>
          <p:cNvPr id="13" name="object 2">
            <a:extLst>
              <a:ext uri="{FF2B5EF4-FFF2-40B4-BE49-F238E27FC236}">
                <a16:creationId xmlns:a16="http://schemas.microsoft.com/office/drawing/2014/main" id="{C188B0F0-55DC-8979-9128-1D6F6F8A4846}"/>
              </a:ext>
            </a:extLst>
          </p:cNvPr>
          <p:cNvSpPr txBox="1"/>
          <p:nvPr/>
        </p:nvSpPr>
        <p:spPr>
          <a:xfrm>
            <a:off x="9892702" y="7242201"/>
            <a:ext cx="167640" cy="151323"/>
          </a:xfrm>
          <a:prstGeom prst="rect">
            <a:avLst/>
          </a:prstGeom>
        </p:spPr>
        <p:txBody>
          <a:bodyPr vert="horz" wrap="square" lIns="0" tIns="12700" rIns="0" bIns="0" rtlCol="0">
            <a:spAutoFit/>
          </a:bodyPr>
          <a:lstStyle/>
          <a:p>
            <a:pPr marL="12700">
              <a:lnSpc>
                <a:spcPct val="100000"/>
              </a:lnSpc>
              <a:spcBef>
                <a:spcPts val="100"/>
              </a:spcBef>
            </a:pPr>
            <a:r>
              <a:rPr lang="en-US" sz="900" spc="-50" dirty="0">
                <a:latin typeface="Arial MT"/>
                <a:cs typeface="Arial MT"/>
              </a:rPr>
              <a:t>30</a:t>
            </a:r>
            <a:endParaRPr sz="900" dirty="0">
              <a:latin typeface="Arial MT"/>
              <a:cs typeface="Arial M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2"/>
            <a:ext cx="10692130" cy="7560309"/>
          </a:xfrm>
          <a:custGeom>
            <a:avLst/>
            <a:gdLst/>
            <a:ahLst/>
            <a:cxnLst/>
            <a:rect l="l" t="t" r="r" b="b"/>
            <a:pathLst>
              <a:path w="10692130" h="7560309">
                <a:moveTo>
                  <a:pt x="10692003" y="0"/>
                </a:moveTo>
                <a:lnTo>
                  <a:pt x="0" y="0"/>
                </a:lnTo>
                <a:lnTo>
                  <a:pt x="0" y="7559992"/>
                </a:lnTo>
                <a:lnTo>
                  <a:pt x="10692003" y="7559992"/>
                </a:lnTo>
                <a:lnTo>
                  <a:pt x="10692003" y="0"/>
                </a:lnTo>
                <a:close/>
              </a:path>
            </a:pathLst>
          </a:custGeom>
          <a:solidFill>
            <a:srgbClr val="094780"/>
          </a:solidFill>
        </p:spPr>
        <p:txBody>
          <a:bodyPr wrap="square" lIns="0" tIns="0" rIns="0" bIns="0" rtlCol="0"/>
          <a:lstStyle/>
          <a:p>
            <a:endParaRPr dirty="0"/>
          </a:p>
        </p:txBody>
      </p:sp>
      <p:sp>
        <p:nvSpPr>
          <p:cNvPr id="3" name="object 6">
            <a:extLst>
              <a:ext uri="{FF2B5EF4-FFF2-40B4-BE49-F238E27FC236}">
                <a16:creationId xmlns:a16="http://schemas.microsoft.com/office/drawing/2014/main" id="{10F249FF-832D-2D41-DC29-CBBA8878D208}"/>
              </a:ext>
            </a:extLst>
          </p:cNvPr>
          <p:cNvSpPr/>
          <p:nvPr/>
        </p:nvSpPr>
        <p:spPr>
          <a:xfrm>
            <a:off x="4889500" y="12"/>
            <a:ext cx="5802833" cy="7560309"/>
          </a:xfrm>
          <a:custGeom>
            <a:avLst/>
            <a:gdLst/>
            <a:ahLst/>
            <a:cxnLst/>
            <a:rect l="l" t="t" r="r" b="b"/>
            <a:pathLst>
              <a:path w="5427345" h="7560309">
                <a:moveTo>
                  <a:pt x="5427014" y="0"/>
                </a:moveTo>
                <a:lnTo>
                  <a:pt x="3972445" y="0"/>
                </a:lnTo>
                <a:lnTo>
                  <a:pt x="0" y="3972331"/>
                </a:lnTo>
                <a:lnTo>
                  <a:pt x="3587750" y="7559992"/>
                </a:lnTo>
                <a:lnTo>
                  <a:pt x="5427014" y="7559992"/>
                </a:lnTo>
                <a:lnTo>
                  <a:pt x="5427014" y="0"/>
                </a:lnTo>
                <a:close/>
              </a:path>
            </a:pathLst>
          </a:custGeom>
          <a:solidFill>
            <a:schemeClr val="bg1"/>
          </a:solidFill>
        </p:spPr>
        <p:txBody>
          <a:bodyPr wrap="square" lIns="0" tIns="0" rIns="0" bIns="0" rtlCol="0"/>
          <a:lstStyle/>
          <a:p>
            <a:endParaRPr/>
          </a:p>
        </p:txBody>
      </p:sp>
      <p:pic>
        <p:nvPicPr>
          <p:cNvPr id="4" name="Picture 3" descr="A logo with text on it&#10;&#10;Description automatically generated">
            <a:extLst>
              <a:ext uri="{FF2B5EF4-FFF2-40B4-BE49-F238E27FC236}">
                <a16:creationId xmlns:a16="http://schemas.microsoft.com/office/drawing/2014/main" id="{8609A3E9-31A6-2B15-3B7A-188173C9CA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2641" y="2333625"/>
            <a:ext cx="4880759" cy="22098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2"/>
            <a:ext cx="10692130" cy="7560309"/>
          </a:xfrm>
          <a:custGeom>
            <a:avLst/>
            <a:gdLst/>
            <a:ahLst/>
            <a:cxnLst/>
            <a:rect l="l" t="t" r="r" b="b"/>
            <a:pathLst>
              <a:path w="10692130" h="7560309">
                <a:moveTo>
                  <a:pt x="10692003" y="0"/>
                </a:moveTo>
                <a:lnTo>
                  <a:pt x="0" y="0"/>
                </a:lnTo>
                <a:lnTo>
                  <a:pt x="0" y="7559992"/>
                </a:lnTo>
                <a:lnTo>
                  <a:pt x="10692003" y="7559992"/>
                </a:lnTo>
                <a:lnTo>
                  <a:pt x="10692003" y="0"/>
                </a:lnTo>
                <a:close/>
              </a:path>
            </a:pathLst>
          </a:custGeom>
          <a:solidFill>
            <a:srgbClr val="094780"/>
          </a:solidFill>
        </p:spPr>
        <p:txBody>
          <a:bodyPr wrap="square" lIns="0" tIns="0" rIns="0" bIns="0" rtlCol="0"/>
          <a:lstStyle/>
          <a:p>
            <a:endParaRPr/>
          </a:p>
        </p:txBody>
      </p:sp>
      <p:sp>
        <p:nvSpPr>
          <p:cNvPr id="3" name="object 11">
            <a:extLst>
              <a:ext uri="{FF2B5EF4-FFF2-40B4-BE49-F238E27FC236}">
                <a16:creationId xmlns:a16="http://schemas.microsoft.com/office/drawing/2014/main" id="{28EA47C8-951F-8D3A-98CA-722011332911}"/>
              </a:ext>
            </a:extLst>
          </p:cNvPr>
          <p:cNvSpPr/>
          <p:nvPr/>
        </p:nvSpPr>
        <p:spPr>
          <a:xfrm>
            <a:off x="6894004" y="12"/>
            <a:ext cx="3798570" cy="7560309"/>
          </a:xfrm>
          <a:custGeom>
            <a:avLst/>
            <a:gdLst/>
            <a:ahLst/>
            <a:cxnLst/>
            <a:rect l="l" t="t" r="r" b="b"/>
            <a:pathLst>
              <a:path w="3798570" h="7560309">
                <a:moveTo>
                  <a:pt x="3776014" y="1890001"/>
                </a:moveTo>
                <a:lnTo>
                  <a:pt x="1885962" y="0"/>
                </a:lnTo>
                <a:lnTo>
                  <a:pt x="1885962" y="3780002"/>
                </a:lnTo>
                <a:lnTo>
                  <a:pt x="3776014" y="1890001"/>
                </a:lnTo>
                <a:close/>
              </a:path>
              <a:path w="3798570" h="7560309">
                <a:moveTo>
                  <a:pt x="3797998" y="5697385"/>
                </a:moveTo>
                <a:lnTo>
                  <a:pt x="3779990" y="5679364"/>
                </a:lnTo>
                <a:lnTo>
                  <a:pt x="1899361" y="7559992"/>
                </a:lnTo>
                <a:lnTo>
                  <a:pt x="3797998" y="7559992"/>
                </a:lnTo>
                <a:lnTo>
                  <a:pt x="3797998" y="5697385"/>
                </a:lnTo>
                <a:close/>
              </a:path>
              <a:path w="3798570" h="7560309">
                <a:moveTo>
                  <a:pt x="3797998" y="3789349"/>
                </a:moveTo>
                <a:lnTo>
                  <a:pt x="1890052" y="3789349"/>
                </a:lnTo>
                <a:lnTo>
                  <a:pt x="0" y="5679376"/>
                </a:lnTo>
                <a:lnTo>
                  <a:pt x="1880666" y="7559992"/>
                </a:lnTo>
                <a:lnTo>
                  <a:pt x="1890052" y="7559992"/>
                </a:lnTo>
                <a:lnTo>
                  <a:pt x="1890052" y="3789426"/>
                </a:lnTo>
                <a:lnTo>
                  <a:pt x="3779990" y="5679364"/>
                </a:lnTo>
                <a:lnTo>
                  <a:pt x="3797998" y="5661342"/>
                </a:lnTo>
                <a:lnTo>
                  <a:pt x="3797998" y="3789349"/>
                </a:lnTo>
                <a:close/>
              </a:path>
            </a:pathLst>
          </a:custGeom>
          <a:solidFill>
            <a:schemeClr val="bg1"/>
          </a:solidFill>
        </p:spPr>
        <p:txBody>
          <a:bodyPr wrap="square" lIns="0" tIns="0" rIns="0" bIns="0" rtlCol="0"/>
          <a:lstStyle/>
          <a:p>
            <a:endParaRPr/>
          </a:p>
        </p:txBody>
      </p:sp>
      <p:sp>
        <p:nvSpPr>
          <p:cNvPr id="4" name="object 6">
            <a:extLst>
              <a:ext uri="{FF2B5EF4-FFF2-40B4-BE49-F238E27FC236}">
                <a16:creationId xmlns:a16="http://schemas.microsoft.com/office/drawing/2014/main" id="{789BAC9C-8D19-B9A7-4149-A7698503F949}"/>
              </a:ext>
            </a:extLst>
          </p:cNvPr>
          <p:cNvSpPr txBox="1">
            <a:spLocks/>
          </p:cNvSpPr>
          <p:nvPr/>
        </p:nvSpPr>
        <p:spPr>
          <a:xfrm>
            <a:off x="645382" y="4695825"/>
            <a:ext cx="6697980" cy="1520929"/>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895"/>
              </a:spcBef>
            </a:pPr>
            <a:r>
              <a:rPr lang="en-US" sz="5400" spc="-365" dirty="0">
                <a:solidFill>
                  <a:srgbClr val="FFFFFF"/>
                </a:solidFill>
                <a:latin typeface="Tahoma"/>
                <a:cs typeface="Tahoma"/>
              </a:rPr>
              <a:t>Major U.S. Market</a:t>
            </a:r>
            <a:br>
              <a:rPr lang="en-US" sz="5400" dirty="0">
                <a:latin typeface="Tahoma"/>
                <a:cs typeface="Tahoma"/>
              </a:rPr>
            </a:br>
            <a:r>
              <a:rPr lang="en-US" sz="4400" spc="114" dirty="0">
                <a:solidFill>
                  <a:srgbClr val="FFFFFF"/>
                </a:solidFill>
                <a:cs typeface="Arial" panose="020B0604020202020204" pitchFamily="34" charset="0"/>
              </a:rPr>
              <a:t>Stock Market Analysis</a:t>
            </a:r>
            <a:endParaRPr lang="en-US" sz="3150" dirty="0">
              <a:latin typeface="Trebuchet MS"/>
              <a:cs typeface="Trebuchet M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432005" y="553819"/>
            <a:ext cx="4764487" cy="279564"/>
          </a:xfrm>
          <a:prstGeom prst="rect">
            <a:avLst/>
          </a:prstGeom>
        </p:spPr>
        <p:txBody>
          <a:bodyPr vert="horz" wrap="square" lIns="0" tIns="35560" rIns="0" bIns="0" rtlCol="0">
            <a:spAutoFit/>
          </a:bodyPr>
          <a:lstStyle/>
          <a:p>
            <a:pPr marL="12700" marR="5080">
              <a:lnSpc>
                <a:spcPts val="1900"/>
              </a:lnSpc>
              <a:spcBef>
                <a:spcPts val="280"/>
              </a:spcBef>
            </a:pPr>
            <a:r>
              <a:rPr lang="en-US" sz="1700" dirty="0">
                <a:solidFill>
                  <a:srgbClr val="094780"/>
                </a:solidFill>
              </a:rPr>
              <a:t>Problem Definition:</a:t>
            </a:r>
          </a:p>
        </p:txBody>
      </p:sp>
      <p:sp>
        <p:nvSpPr>
          <p:cNvPr id="5" name="object 5"/>
          <p:cNvSpPr/>
          <p:nvPr/>
        </p:nvSpPr>
        <p:spPr>
          <a:xfrm>
            <a:off x="457200" y="463562"/>
            <a:ext cx="9780905" cy="0"/>
          </a:xfrm>
          <a:custGeom>
            <a:avLst/>
            <a:gdLst/>
            <a:ahLst/>
            <a:cxnLst/>
            <a:rect l="l" t="t" r="r" b="b"/>
            <a:pathLst>
              <a:path w="9780905">
                <a:moveTo>
                  <a:pt x="0" y="0"/>
                </a:moveTo>
                <a:lnTo>
                  <a:pt x="9780714" y="0"/>
                </a:lnTo>
              </a:path>
            </a:pathLst>
          </a:custGeom>
          <a:ln w="12700">
            <a:solidFill>
              <a:srgbClr val="094780"/>
            </a:solidFill>
          </a:ln>
        </p:spPr>
        <p:txBody>
          <a:bodyPr wrap="square" lIns="0" tIns="0" rIns="0" bIns="0" rtlCol="0"/>
          <a:lstStyle/>
          <a:p>
            <a:endParaRPr/>
          </a:p>
        </p:txBody>
      </p:sp>
      <p:sp>
        <p:nvSpPr>
          <p:cNvPr id="6" name="object 6"/>
          <p:cNvSpPr/>
          <p:nvPr/>
        </p:nvSpPr>
        <p:spPr>
          <a:xfrm>
            <a:off x="457200" y="7109155"/>
            <a:ext cx="9780905" cy="0"/>
          </a:xfrm>
          <a:custGeom>
            <a:avLst/>
            <a:gdLst/>
            <a:ahLst/>
            <a:cxnLst/>
            <a:rect l="l" t="t" r="r" b="b"/>
            <a:pathLst>
              <a:path w="9780905">
                <a:moveTo>
                  <a:pt x="0" y="0"/>
                </a:moveTo>
                <a:lnTo>
                  <a:pt x="9780714" y="0"/>
                </a:lnTo>
              </a:path>
            </a:pathLst>
          </a:custGeom>
          <a:ln w="12700">
            <a:solidFill>
              <a:srgbClr val="094780"/>
            </a:solidFill>
          </a:ln>
        </p:spPr>
        <p:txBody>
          <a:bodyPr wrap="square" lIns="0" tIns="0" rIns="0" bIns="0" rtlCol="0"/>
          <a:lstStyle/>
          <a:p>
            <a:endParaRPr/>
          </a:p>
        </p:txBody>
      </p:sp>
      <p:sp>
        <p:nvSpPr>
          <p:cNvPr id="15" name="object 8">
            <a:extLst>
              <a:ext uri="{FF2B5EF4-FFF2-40B4-BE49-F238E27FC236}">
                <a16:creationId xmlns:a16="http://schemas.microsoft.com/office/drawing/2014/main" id="{694F93A5-9FB6-35F8-129A-25A9910571CB}"/>
              </a:ext>
            </a:extLst>
          </p:cNvPr>
          <p:cNvSpPr txBox="1">
            <a:spLocks/>
          </p:cNvSpPr>
          <p:nvPr/>
        </p:nvSpPr>
        <p:spPr>
          <a:xfrm>
            <a:off x="432005" y="887154"/>
            <a:ext cx="4725063" cy="3398366"/>
          </a:xfrm>
          <a:prstGeom prst="rect">
            <a:avLst/>
          </a:prstGeom>
        </p:spPr>
        <p:txBody>
          <a:bodyPr vert="horz" wrap="square" lIns="0" tIns="12700" rIns="0" bIns="0" rtlCol="0">
            <a:spAutoFit/>
          </a:bodyPr>
          <a:lstStyle>
            <a:lvl1pPr marL="0">
              <a:defRPr sz="1100" b="0" i="0">
                <a:solidFill>
                  <a:schemeClr val="tx1"/>
                </a:solidFill>
                <a:latin typeface="Trebuchet MS"/>
                <a:ea typeface="+mn-ea"/>
                <a:cs typeface="Trebuchet M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t>In this project, we aim to investigate the relationship between a company's fundamental financial health and its stock price performance. The financial health of a firm is typically assessed using fundamental analysis, which includes key metrics like Economic Value Added (EVA), EBIT, ROA, and working capital efficiency. These indicators are commonly used by investors to evaluate whether a company is a strong or weak investment candidate.</a:t>
            </a:r>
          </a:p>
          <a:p>
            <a:r>
              <a:rPr lang="en-US" dirty="0"/>
              <a:t>However, despite the use of such metrics, there is a growing belief that the stock market often moves independently of a firm’s actual financial health, and stock prices may not reflect the true value of a company. This could be due to market sentiment, external economic factors, speculation, or other unpredictable influences.</a:t>
            </a:r>
          </a:p>
          <a:p>
            <a:r>
              <a:rPr lang="en-US" dirty="0"/>
              <a:t>To investigate this hypothesis, we propose combining fundamental analysis in Power BI with a predictive stock price model using prediction models in Python. By analyzing the fundamental financial metrics of companies and comparing them with the predicted stock prices, we aim to demonstrate that there is no strong correlation between the fundamental health of a firm and its stock price. We hypothesize that whether a company is fundamentally strong or weak, it is not a clear indicator for investment decisions based on stock price performance.</a:t>
            </a:r>
          </a:p>
        </p:txBody>
      </p:sp>
      <p:sp>
        <p:nvSpPr>
          <p:cNvPr id="9" name="object 2">
            <a:extLst>
              <a:ext uri="{FF2B5EF4-FFF2-40B4-BE49-F238E27FC236}">
                <a16:creationId xmlns:a16="http://schemas.microsoft.com/office/drawing/2014/main" id="{90BC566E-3D08-2BBE-DD4D-ECD928CA0D77}"/>
              </a:ext>
            </a:extLst>
          </p:cNvPr>
          <p:cNvSpPr/>
          <p:nvPr/>
        </p:nvSpPr>
        <p:spPr>
          <a:xfrm>
            <a:off x="9799888" y="7400290"/>
            <a:ext cx="319404" cy="162560"/>
          </a:xfrm>
          <a:custGeom>
            <a:avLst/>
            <a:gdLst/>
            <a:ahLst/>
            <a:cxnLst/>
            <a:rect l="l" t="t" r="r" b="b"/>
            <a:pathLst>
              <a:path w="243204" h="121920">
                <a:moveTo>
                  <a:pt x="121466" y="0"/>
                </a:moveTo>
                <a:lnTo>
                  <a:pt x="0" y="121466"/>
                </a:lnTo>
                <a:lnTo>
                  <a:pt x="242933" y="121466"/>
                </a:lnTo>
                <a:lnTo>
                  <a:pt x="121466" y="0"/>
                </a:lnTo>
                <a:close/>
              </a:path>
            </a:pathLst>
          </a:custGeom>
          <a:solidFill>
            <a:schemeClr val="bg1"/>
          </a:solidFill>
          <a:ln>
            <a:noFill/>
          </a:ln>
        </p:spPr>
        <p:txBody>
          <a:bodyPr wrap="square" lIns="0" tIns="0" rIns="0" bIns="0" rtlCol="0"/>
          <a:lstStyle/>
          <a:p>
            <a:endParaRPr/>
          </a:p>
        </p:txBody>
      </p:sp>
      <p:sp>
        <p:nvSpPr>
          <p:cNvPr id="7" name="object 4">
            <a:extLst>
              <a:ext uri="{FF2B5EF4-FFF2-40B4-BE49-F238E27FC236}">
                <a16:creationId xmlns:a16="http://schemas.microsoft.com/office/drawing/2014/main" id="{545F2A32-349F-2CB7-A434-E9C299705BAA}"/>
              </a:ext>
            </a:extLst>
          </p:cNvPr>
          <p:cNvSpPr txBox="1">
            <a:spLocks/>
          </p:cNvSpPr>
          <p:nvPr/>
        </p:nvSpPr>
        <p:spPr>
          <a:xfrm>
            <a:off x="407260" y="4331394"/>
            <a:ext cx="4764487" cy="279564"/>
          </a:xfrm>
          <a:prstGeom prst="rect">
            <a:avLst/>
          </a:prstGeom>
        </p:spPr>
        <p:txBody>
          <a:bodyPr vert="horz" wrap="square" lIns="0" tIns="35560" rIns="0" bIns="0" rtlCol="0">
            <a:spAutoFit/>
          </a:bodyPr>
          <a:lstStyle>
            <a:lvl1pPr>
              <a:defRPr sz="2000" b="1" i="0">
                <a:solidFill>
                  <a:schemeClr val="tx1"/>
                </a:solidFill>
                <a:latin typeface="Trebuchet MS"/>
                <a:ea typeface="+mj-ea"/>
                <a:cs typeface="Trebuchet MS"/>
              </a:defRPr>
            </a:lvl1pPr>
          </a:lstStyle>
          <a:p>
            <a:pPr marL="12700" marR="5080">
              <a:lnSpc>
                <a:spcPts val="1900"/>
              </a:lnSpc>
              <a:spcBef>
                <a:spcPts val="280"/>
              </a:spcBef>
            </a:pPr>
            <a:r>
              <a:rPr lang="en-US" sz="1700" dirty="0">
                <a:solidFill>
                  <a:srgbClr val="094780"/>
                </a:solidFill>
              </a:rPr>
              <a:t>Methodology:</a:t>
            </a:r>
          </a:p>
        </p:txBody>
      </p:sp>
      <p:sp>
        <p:nvSpPr>
          <p:cNvPr id="10" name="object 8">
            <a:extLst>
              <a:ext uri="{FF2B5EF4-FFF2-40B4-BE49-F238E27FC236}">
                <a16:creationId xmlns:a16="http://schemas.microsoft.com/office/drawing/2014/main" id="{EA8603E5-79B0-48F3-E39F-57950FA73EEC}"/>
              </a:ext>
            </a:extLst>
          </p:cNvPr>
          <p:cNvSpPr txBox="1">
            <a:spLocks/>
          </p:cNvSpPr>
          <p:nvPr/>
        </p:nvSpPr>
        <p:spPr>
          <a:xfrm>
            <a:off x="400913" y="4649206"/>
            <a:ext cx="4725063" cy="182101"/>
          </a:xfrm>
          <a:prstGeom prst="rect">
            <a:avLst/>
          </a:prstGeom>
        </p:spPr>
        <p:txBody>
          <a:bodyPr vert="horz" wrap="square" lIns="0" tIns="12700" rIns="0" bIns="0" rtlCol="0">
            <a:spAutoFit/>
          </a:bodyPr>
          <a:lstStyle>
            <a:lvl1pPr marL="0">
              <a:defRPr sz="1100" b="0" i="0">
                <a:solidFill>
                  <a:schemeClr val="tx1"/>
                </a:solidFill>
                <a:latin typeface="Trebuchet MS"/>
                <a:ea typeface="+mn-ea"/>
                <a:cs typeface="Trebuchet M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71450" indent="-171450">
              <a:buFont typeface="Arial" panose="020B0604020202020204" pitchFamily="34" charset="0"/>
              <a:buChar char="•"/>
            </a:pPr>
            <a:r>
              <a:rPr lang="en-US" b="1" dirty="0"/>
              <a:t>Fundamental Analysis in Power BI:</a:t>
            </a:r>
            <a:endParaRPr lang="en-US" dirty="0"/>
          </a:p>
        </p:txBody>
      </p:sp>
      <p:sp>
        <p:nvSpPr>
          <p:cNvPr id="12" name="object 8">
            <a:extLst>
              <a:ext uri="{FF2B5EF4-FFF2-40B4-BE49-F238E27FC236}">
                <a16:creationId xmlns:a16="http://schemas.microsoft.com/office/drawing/2014/main" id="{D8E5945D-E78C-0809-B483-CEC7BE56CCA9}"/>
              </a:ext>
            </a:extLst>
          </p:cNvPr>
          <p:cNvSpPr txBox="1">
            <a:spLocks/>
          </p:cNvSpPr>
          <p:nvPr/>
        </p:nvSpPr>
        <p:spPr>
          <a:xfrm>
            <a:off x="394560" y="4881953"/>
            <a:ext cx="4725063" cy="622222"/>
          </a:xfrm>
          <a:prstGeom prst="rect">
            <a:avLst/>
          </a:prstGeom>
        </p:spPr>
        <p:txBody>
          <a:bodyPr vert="horz" wrap="square" lIns="0" tIns="12700" rIns="0" bIns="0" rtlCol="0">
            <a:spAutoFit/>
          </a:bodyPr>
          <a:lstStyle>
            <a:lvl1pPr marL="0">
              <a:defRPr sz="1100" b="0" i="0">
                <a:solidFill>
                  <a:schemeClr val="tx1"/>
                </a:solidFill>
                <a:latin typeface="Trebuchet MS"/>
                <a:ea typeface="+mn-ea"/>
                <a:cs typeface="Trebuchet M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6200" marR="135890">
              <a:lnSpc>
                <a:spcPct val="90000"/>
              </a:lnSpc>
              <a:spcBef>
                <a:spcPts val="100"/>
              </a:spcBef>
            </a:pPr>
            <a:r>
              <a:rPr lang="en-US" dirty="0"/>
              <a:t>Perform detailed fundamental analysis of several firms using key financial metrics such as EVA, EBIT, ROA, and working capital ratios. This will provide insights into the financial strength or weakness of each company.</a:t>
            </a:r>
          </a:p>
        </p:txBody>
      </p:sp>
      <p:sp>
        <p:nvSpPr>
          <p:cNvPr id="8" name="object 8">
            <a:extLst>
              <a:ext uri="{FF2B5EF4-FFF2-40B4-BE49-F238E27FC236}">
                <a16:creationId xmlns:a16="http://schemas.microsoft.com/office/drawing/2014/main" id="{FAA22293-2B87-9814-2DE7-D786E7DEB9FF}"/>
              </a:ext>
            </a:extLst>
          </p:cNvPr>
          <p:cNvSpPr txBox="1">
            <a:spLocks/>
          </p:cNvSpPr>
          <p:nvPr/>
        </p:nvSpPr>
        <p:spPr>
          <a:xfrm>
            <a:off x="400913" y="5543947"/>
            <a:ext cx="4725063" cy="182101"/>
          </a:xfrm>
          <a:prstGeom prst="rect">
            <a:avLst/>
          </a:prstGeom>
        </p:spPr>
        <p:txBody>
          <a:bodyPr vert="horz" wrap="square" lIns="0" tIns="12700" rIns="0" bIns="0" rtlCol="0">
            <a:spAutoFit/>
          </a:bodyPr>
          <a:lstStyle>
            <a:lvl1pPr marL="0">
              <a:defRPr sz="1100" b="0" i="0">
                <a:solidFill>
                  <a:schemeClr val="tx1"/>
                </a:solidFill>
                <a:latin typeface="Trebuchet MS"/>
                <a:ea typeface="+mn-ea"/>
                <a:cs typeface="Trebuchet M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71450" indent="-171450">
              <a:buFont typeface="Arial" panose="020B0604020202020204" pitchFamily="34" charset="0"/>
              <a:buChar char="•"/>
            </a:pPr>
            <a:r>
              <a:rPr lang="en-US" b="1" dirty="0"/>
              <a:t>Predictive Modeling using Python:</a:t>
            </a:r>
            <a:endParaRPr lang="en-US" dirty="0"/>
          </a:p>
        </p:txBody>
      </p:sp>
      <p:sp>
        <p:nvSpPr>
          <p:cNvPr id="13" name="object 8">
            <a:extLst>
              <a:ext uri="{FF2B5EF4-FFF2-40B4-BE49-F238E27FC236}">
                <a16:creationId xmlns:a16="http://schemas.microsoft.com/office/drawing/2014/main" id="{0BBE48AF-8858-8B99-D7F8-0560013DA035}"/>
              </a:ext>
            </a:extLst>
          </p:cNvPr>
          <p:cNvSpPr txBox="1">
            <a:spLocks/>
          </p:cNvSpPr>
          <p:nvPr/>
        </p:nvSpPr>
        <p:spPr>
          <a:xfrm>
            <a:off x="394560" y="5763400"/>
            <a:ext cx="4725063" cy="317523"/>
          </a:xfrm>
          <a:prstGeom prst="rect">
            <a:avLst/>
          </a:prstGeom>
        </p:spPr>
        <p:txBody>
          <a:bodyPr vert="horz" wrap="square" lIns="0" tIns="12700" rIns="0" bIns="0" rtlCol="0">
            <a:spAutoFit/>
          </a:bodyPr>
          <a:lstStyle>
            <a:lvl1pPr marL="0">
              <a:defRPr sz="1100" b="0" i="0">
                <a:solidFill>
                  <a:schemeClr val="tx1"/>
                </a:solidFill>
                <a:latin typeface="Trebuchet MS"/>
                <a:ea typeface="+mn-ea"/>
                <a:cs typeface="Trebuchet M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6200" marR="135890">
              <a:lnSpc>
                <a:spcPct val="90000"/>
              </a:lnSpc>
              <a:spcBef>
                <a:spcPts val="100"/>
              </a:spcBef>
            </a:pPr>
            <a:r>
              <a:rPr lang="en-US" dirty="0"/>
              <a:t>Build a stock price prediction model using historical stock prices. The model will predict future stock prices based on past data trends.</a:t>
            </a:r>
          </a:p>
        </p:txBody>
      </p:sp>
      <p:sp>
        <p:nvSpPr>
          <p:cNvPr id="14" name="object 8">
            <a:extLst>
              <a:ext uri="{FF2B5EF4-FFF2-40B4-BE49-F238E27FC236}">
                <a16:creationId xmlns:a16="http://schemas.microsoft.com/office/drawing/2014/main" id="{CB95FD85-AF6F-5A64-A0E6-97E3C20F1E4D}"/>
              </a:ext>
            </a:extLst>
          </p:cNvPr>
          <p:cNvSpPr txBox="1">
            <a:spLocks/>
          </p:cNvSpPr>
          <p:nvPr/>
        </p:nvSpPr>
        <p:spPr>
          <a:xfrm>
            <a:off x="394560" y="6132186"/>
            <a:ext cx="4725063" cy="182101"/>
          </a:xfrm>
          <a:prstGeom prst="rect">
            <a:avLst/>
          </a:prstGeom>
        </p:spPr>
        <p:txBody>
          <a:bodyPr vert="horz" wrap="square" lIns="0" tIns="12700" rIns="0" bIns="0" rtlCol="0">
            <a:spAutoFit/>
          </a:bodyPr>
          <a:lstStyle>
            <a:lvl1pPr marL="0">
              <a:defRPr sz="1100" b="0" i="0">
                <a:solidFill>
                  <a:schemeClr val="tx1"/>
                </a:solidFill>
                <a:latin typeface="Trebuchet MS"/>
                <a:ea typeface="+mn-ea"/>
                <a:cs typeface="Trebuchet M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71450" indent="-171450">
              <a:buFont typeface="Arial" panose="020B0604020202020204" pitchFamily="34" charset="0"/>
              <a:buChar char="•"/>
            </a:pPr>
            <a:r>
              <a:rPr lang="en-US" b="1" dirty="0"/>
              <a:t>Comparison of Fundamental Health and Stock Price Predictions:</a:t>
            </a:r>
            <a:endParaRPr lang="en-US" dirty="0"/>
          </a:p>
        </p:txBody>
      </p:sp>
      <p:sp>
        <p:nvSpPr>
          <p:cNvPr id="22" name="object 8">
            <a:extLst>
              <a:ext uri="{FF2B5EF4-FFF2-40B4-BE49-F238E27FC236}">
                <a16:creationId xmlns:a16="http://schemas.microsoft.com/office/drawing/2014/main" id="{D41FC381-51BF-0E66-5D97-E93E987AB971}"/>
              </a:ext>
            </a:extLst>
          </p:cNvPr>
          <p:cNvSpPr txBox="1">
            <a:spLocks/>
          </p:cNvSpPr>
          <p:nvPr/>
        </p:nvSpPr>
        <p:spPr>
          <a:xfrm>
            <a:off x="394560" y="6371087"/>
            <a:ext cx="4725063" cy="622222"/>
          </a:xfrm>
          <a:prstGeom prst="rect">
            <a:avLst/>
          </a:prstGeom>
        </p:spPr>
        <p:txBody>
          <a:bodyPr vert="horz" wrap="square" lIns="0" tIns="12700" rIns="0" bIns="0" rtlCol="0">
            <a:spAutoFit/>
          </a:bodyPr>
          <a:lstStyle>
            <a:lvl1pPr marL="0">
              <a:defRPr sz="1100" b="0" i="0">
                <a:solidFill>
                  <a:schemeClr val="tx1"/>
                </a:solidFill>
                <a:latin typeface="Trebuchet MS"/>
                <a:ea typeface="+mn-ea"/>
                <a:cs typeface="Trebuchet M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6200" marR="135890">
              <a:lnSpc>
                <a:spcPct val="90000"/>
              </a:lnSpc>
              <a:spcBef>
                <a:spcPts val="100"/>
              </a:spcBef>
            </a:pPr>
            <a:r>
              <a:rPr lang="en-US" dirty="0"/>
              <a:t>Analyze the correlation (or lack thereof) between the predicted stock prices and the fundamental health metrics of the companies. The outcome of this analysis will help determine whether a fundamentally strong company necessarily leads to stock price growth or vice versa.</a:t>
            </a:r>
          </a:p>
        </p:txBody>
      </p:sp>
      <p:sp>
        <p:nvSpPr>
          <p:cNvPr id="23" name="object 4">
            <a:extLst>
              <a:ext uri="{FF2B5EF4-FFF2-40B4-BE49-F238E27FC236}">
                <a16:creationId xmlns:a16="http://schemas.microsoft.com/office/drawing/2014/main" id="{67991214-8813-DAC6-8683-ECB6EFB30CA5}"/>
              </a:ext>
            </a:extLst>
          </p:cNvPr>
          <p:cNvSpPr txBox="1">
            <a:spLocks/>
          </p:cNvSpPr>
          <p:nvPr/>
        </p:nvSpPr>
        <p:spPr>
          <a:xfrm>
            <a:off x="5448218" y="614915"/>
            <a:ext cx="4764487" cy="279564"/>
          </a:xfrm>
          <a:prstGeom prst="rect">
            <a:avLst/>
          </a:prstGeom>
        </p:spPr>
        <p:txBody>
          <a:bodyPr vert="horz" wrap="square" lIns="0" tIns="35560" rIns="0" bIns="0" rtlCol="0">
            <a:spAutoFit/>
          </a:bodyPr>
          <a:lstStyle>
            <a:lvl1pPr>
              <a:defRPr sz="2000" b="1" i="0">
                <a:solidFill>
                  <a:schemeClr val="tx1"/>
                </a:solidFill>
                <a:latin typeface="Trebuchet MS"/>
                <a:ea typeface="+mj-ea"/>
                <a:cs typeface="Trebuchet MS"/>
              </a:defRPr>
            </a:lvl1pPr>
          </a:lstStyle>
          <a:p>
            <a:pPr marL="12700" marR="5080">
              <a:lnSpc>
                <a:spcPts val="1900"/>
              </a:lnSpc>
              <a:spcBef>
                <a:spcPts val="280"/>
              </a:spcBef>
            </a:pPr>
            <a:r>
              <a:rPr lang="en-US" sz="1700" dirty="0">
                <a:solidFill>
                  <a:srgbClr val="094780"/>
                </a:solidFill>
              </a:rPr>
              <a:t>Expected Outcome:</a:t>
            </a:r>
          </a:p>
        </p:txBody>
      </p:sp>
      <p:sp>
        <p:nvSpPr>
          <p:cNvPr id="24" name="object 8">
            <a:extLst>
              <a:ext uri="{FF2B5EF4-FFF2-40B4-BE49-F238E27FC236}">
                <a16:creationId xmlns:a16="http://schemas.microsoft.com/office/drawing/2014/main" id="{DD0B440E-0712-75D3-E796-1FE7962452F2}"/>
              </a:ext>
            </a:extLst>
          </p:cNvPr>
          <p:cNvSpPr txBox="1">
            <a:spLocks/>
          </p:cNvSpPr>
          <p:nvPr/>
        </p:nvSpPr>
        <p:spPr>
          <a:xfrm>
            <a:off x="5467929" y="926582"/>
            <a:ext cx="4725063" cy="859210"/>
          </a:xfrm>
          <a:prstGeom prst="rect">
            <a:avLst/>
          </a:prstGeom>
        </p:spPr>
        <p:txBody>
          <a:bodyPr vert="horz" wrap="square" lIns="0" tIns="12700" rIns="0" bIns="0" rtlCol="0">
            <a:spAutoFit/>
          </a:bodyPr>
          <a:lstStyle>
            <a:lvl1pPr marL="0">
              <a:defRPr sz="1100" b="0" i="0">
                <a:solidFill>
                  <a:schemeClr val="tx1"/>
                </a:solidFill>
                <a:latin typeface="Trebuchet MS"/>
                <a:ea typeface="+mn-ea"/>
                <a:cs typeface="Trebuchet M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t>We expect to find that the fundamental financial health of a company is not a reliable indicator of its stock price performance. This will suggest that investors should consider other factors (such as market sentiment, macroeconomic conditions, and technical analysis) alongside fundamental analysis when making investment decisions.</a:t>
            </a:r>
          </a:p>
        </p:txBody>
      </p:sp>
      <p:sp>
        <p:nvSpPr>
          <p:cNvPr id="11" name="object 2">
            <a:extLst>
              <a:ext uri="{FF2B5EF4-FFF2-40B4-BE49-F238E27FC236}">
                <a16:creationId xmlns:a16="http://schemas.microsoft.com/office/drawing/2014/main" id="{34ADD702-F2FC-DF0C-118F-D154596AEE34}"/>
              </a:ext>
            </a:extLst>
          </p:cNvPr>
          <p:cNvSpPr/>
          <p:nvPr/>
        </p:nvSpPr>
        <p:spPr>
          <a:xfrm>
            <a:off x="9855006" y="7438538"/>
            <a:ext cx="243204" cy="121920"/>
          </a:xfrm>
          <a:custGeom>
            <a:avLst/>
            <a:gdLst/>
            <a:ahLst/>
            <a:cxnLst/>
            <a:rect l="l" t="t" r="r" b="b"/>
            <a:pathLst>
              <a:path w="243204" h="121920">
                <a:moveTo>
                  <a:pt x="121466" y="0"/>
                </a:moveTo>
                <a:lnTo>
                  <a:pt x="0" y="121466"/>
                </a:lnTo>
                <a:lnTo>
                  <a:pt x="242933" y="121466"/>
                </a:lnTo>
                <a:lnTo>
                  <a:pt x="121466" y="0"/>
                </a:lnTo>
                <a:close/>
              </a:path>
            </a:pathLst>
          </a:custGeom>
          <a:solidFill>
            <a:srgbClr val="094780"/>
          </a:solidFill>
        </p:spPr>
        <p:txBody>
          <a:bodyPr wrap="square" lIns="0" tIns="0" rIns="0" bIns="0" rtlCol="0"/>
          <a:lstStyle/>
          <a:p>
            <a:endParaRPr/>
          </a:p>
        </p:txBody>
      </p:sp>
      <p:sp>
        <p:nvSpPr>
          <p:cNvPr id="26" name="object 3">
            <a:extLst>
              <a:ext uri="{FF2B5EF4-FFF2-40B4-BE49-F238E27FC236}">
                <a16:creationId xmlns:a16="http://schemas.microsoft.com/office/drawing/2014/main" id="{B8494664-7C7E-DF72-81D5-608092363445}"/>
              </a:ext>
            </a:extLst>
          </p:cNvPr>
          <p:cNvSpPr txBox="1"/>
          <p:nvPr/>
        </p:nvSpPr>
        <p:spPr>
          <a:xfrm>
            <a:off x="9931840" y="7216864"/>
            <a:ext cx="89535" cy="151323"/>
          </a:xfrm>
          <a:prstGeom prst="rect">
            <a:avLst/>
          </a:prstGeom>
        </p:spPr>
        <p:txBody>
          <a:bodyPr vert="horz" wrap="square" lIns="0" tIns="12700" rIns="0" bIns="0" rtlCol="0">
            <a:spAutoFit/>
          </a:bodyPr>
          <a:lstStyle/>
          <a:p>
            <a:pPr marL="12700">
              <a:lnSpc>
                <a:spcPct val="100000"/>
              </a:lnSpc>
              <a:spcBef>
                <a:spcPts val="100"/>
              </a:spcBef>
            </a:pPr>
            <a:r>
              <a:rPr lang="en-US" sz="900" b="1" spc="-50" dirty="0">
                <a:latin typeface="Arial MT"/>
                <a:cs typeface="Arial MT"/>
              </a:rPr>
              <a:t>4</a:t>
            </a:r>
            <a:endParaRPr sz="900" b="1" dirty="0">
              <a:latin typeface="Arial MT"/>
              <a:cs typeface="Arial MT"/>
            </a:endParaRPr>
          </a:p>
        </p:txBody>
      </p:sp>
      <p:sp>
        <p:nvSpPr>
          <p:cNvPr id="27" name="object 4">
            <a:extLst>
              <a:ext uri="{FF2B5EF4-FFF2-40B4-BE49-F238E27FC236}">
                <a16:creationId xmlns:a16="http://schemas.microsoft.com/office/drawing/2014/main" id="{2A535917-BC40-E8F7-530B-F2AF856348A1}"/>
              </a:ext>
            </a:extLst>
          </p:cNvPr>
          <p:cNvSpPr txBox="1">
            <a:spLocks/>
          </p:cNvSpPr>
          <p:nvPr/>
        </p:nvSpPr>
        <p:spPr>
          <a:xfrm>
            <a:off x="5456566" y="1817895"/>
            <a:ext cx="4764487" cy="279564"/>
          </a:xfrm>
          <a:prstGeom prst="rect">
            <a:avLst/>
          </a:prstGeom>
        </p:spPr>
        <p:txBody>
          <a:bodyPr vert="horz" wrap="square" lIns="0" tIns="35560" rIns="0" bIns="0" rtlCol="0">
            <a:spAutoFit/>
          </a:bodyPr>
          <a:lstStyle>
            <a:lvl1pPr>
              <a:defRPr sz="2000" b="1" i="0">
                <a:solidFill>
                  <a:schemeClr val="tx1"/>
                </a:solidFill>
                <a:latin typeface="Trebuchet MS"/>
                <a:ea typeface="+mj-ea"/>
                <a:cs typeface="Trebuchet MS"/>
              </a:defRPr>
            </a:lvl1pPr>
          </a:lstStyle>
          <a:p>
            <a:pPr marL="12700" marR="5080">
              <a:lnSpc>
                <a:spcPts val="1900"/>
              </a:lnSpc>
              <a:spcBef>
                <a:spcPts val="280"/>
              </a:spcBef>
            </a:pPr>
            <a:r>
              <a:rPr lang="en-US" sz="1700" dirty="0">
                <a:solidFill>
                  <a:srgbClr val="094780"/>
                </a:solidFill>
              </a:rPr>
              <a:t>Key Elements to Include:</a:t>
            </a:r>
          </a:p>
        </p:txBody>
      </p:sp>
      <p:sp>
        <p:nvSpPr>
          <p:cNvPr id="28" name="object 8">
            <a:extLst>
              <a:ext uri="{FF2B5EF4-FFF2-40B4-BE49-F238E27FC236}">
                <a16:creationId xmlns:a16="http://schemas.microsoft.com/office/drawing/2014/main" id="{B1543F03-6EAF-36ED-04A6-90102DA8B581}"/>
              </a:ext>
            </a:extLst>
          </p:cNvPr>
          <p:cNvSpPr txBox="1">
            <a:spLocks/>
          </p:cNvSpPr>
          <p:nvPr/>
        </p:nvSpPr>
        <p:spPr>
          <a:xfrm>
            <a:off x="5464247" y="2141566"/>
            <a:ext cx="4725063" cy="2890535"/>
          </a:xfrm>
          <a:prstGeom prst="rect">
            <a:avLst/>
          </a:prstGeom>
        </p:spPr>
        <p:txBody>
          <a:bodyPr vert="horz" wrap="square" lIns="0" tIns="12700" rIns="0" bIns="0" rtlCol="0">
            <a:spAutoFit/>
          </a:bodyPr>
          <a:lstStyle>
            <a:lvl1pPr marL="0">
              <a:defRPr sz="1100" b="0" i="0">
                <a:solidFill>
                  <a:schemeClr val="tx1"/>
                </a:solidFill>
                <a:latin typeface="Trebuchet MS"/>
                <a:ea typeface="+mn-ea"/>
                <a:cs typeface="Trebuchet M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71450" indent="-171450">
              <a:buFont typeface="Arial" panose="020B0604020202020204" pitchFamily="34" charset="0"/>
              <a:buChar char="•"/>
            </a:pPr>
            <a:r>
              <a:rPr lang="en-US" dirty="0"/>
              <a:t>Introduction to the project management tool we used to manage this project and its impact on our results.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Introduction to Fundamental Analysis and why it’s typically used for investment decisions.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Introduction to the prediction model and its use in time-series prediction, specifically for stock price forecasting.</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Hypothesis: There is no significant correlation between fundamental health metrics and stock prices.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Objective: To prove that stock prices can move independently of a firm’s fundamental performance.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Tools Used: Power BI for the analysis and Python for predictive modeling and Trello for project management.</a:t>
            </a:r>
          </a:p>
        </p:txBody>
      </p:sp>
    </p:spTree>
    <p:extLst>
      <p:ext uri="{BB962C8B-B14F-4D97-AF65-F5344CB8AC3E}">
        <p14:creationId xmlns:p14="http://schemas.microsoft.com/office/powerpoint/2010/main" val="3810549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BF3DB5B-EB0E-6C32-37ED-EC63C69289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693400" cy="7562850"/>
          </a:xfrm>
          <a:prstGeom prst="rect">
            <a:avLst/>
          </a:prstGeom>
          <a:noFill/>
          <a:extLst>
            <a:ext uri="{909E8E84-426E-40DD-AFC4-6F175D3DCCD1}">
              <a14:hiddenFill xmlns:a14="http://schemas.microsoft.com/office/drawing/2010/main">
                <a:solidFill>
                  <a:srgbClr val="FFFFFF"/>
                </a:solidFill>
              </a14:hiddenFill>
            </a:ext>
          </a:extLst>
        </p:spPr>
      </p:pic>
      <p:sp>
        <p:nvSpPr>
          <p:cNvPr id="3" name="object 3"/>
          <p:cNvSpPr txBox="1"/>
          <p:nvPr/>
        </p:nvSpPr>
        <p:spPr>
          <a:xfrm>
            <a:off x="725299" y="5713234"/>
            <a:ext cx="3173601" cy="1529265"/>
          </a:xfrm>
          <a:prstGeom prst="rect">
            <a:avLst/>
          </a:prstGeom>
        </p:spPr>
        <p:txBody>
          <a:bodyPr vert="horz" wrap="square" lIns="0" tIns="51435" rIns="0" bIns="0" rtlCol="0">
            <a:spAutoFit/>
          </a:bodyPr>
          <a:lstStyle/>
          <a:p>
            <a:pPr rtl="0"/>
            <a:r>
              <a:rPr lang="en-US" sz="3200" b="0" i="0" u="none" strike="noStrike" baseline="0" dirty="0">
                <a:solidFill>
                  <a:schemeClr val="bg1"/>
                </a:solidFill>
                <a:latin typeface="Tahoma" panose="020B0604030504040204" pitchFamily="34" charset="0"/>
              </a:rPr>
              <a:t>Project Management with Trello</a:t>
            </a:r>
          </a:p>
        </p:txBody>
      </p:sp>
      <p:sp>
        <p:nvSpPr>
          <p:cNvPr id="4" name="object 4"/>
          <p:cNvSpPr txBox="1"/>
          <p:nvPr/>
        </p:nvSpPr>
        <p:spPr>
          <a:xfrm>
            <a:off x="737997" y="4955425"/>
            <a:ext cx="2606040" cy="624840"/>
          </a:xfrm>
          <a:prstGeom prst="rect">
            <a:avLst/>
          </a:prstGeom>
          <a:solidFill>
            <a:srgbClr val="A0A7D8"/>
          </a:solidFill>
        </p:spPr>
        <p:txBody>
          <a:bodyPr vert="horz" wrap="square" lIns="0" tIns="0" rIns="0" bIns="0" rtlCol="0">
            <a:spAutoFit/>
          </a:bodyPr>
          <a:lstStyle/>
          <a:p>
            <a:pPr marL="107950">
              <a:lnSpc>
                <a:spcPts val="4850"/>
              </a:lnSpc>
            </a:pPr>
            <a:r>
              <a:rPr sz="4300" spc="-535" dirty="0">
                <a:solidFill>
                  <a:srgbClr val="FFFFFF"/>
                </a:solidFill>
                <a:latin typeface="Arial" panose="020B0604020202020204" pitchFamily="34" charset="0"/>
                <a:cs typeface="Arial" panose="020B0604020202020204" pitchFamily="34" charset="0"/>
              </a:rPr>
              <a:t>SECTION</a:t>
            </a:r>
            <a:r>
              <a:rPr lang="en-US" sz="4300" spc="-280" dirty="0">
                <a:solidFill>
                  <a:srgbClr val="FFFFFF"/>
                </a:solidFill>
                <a:latin typeface="Arial" panose="020B0604020202020204" pitchFamily="34" charset="0"/>
                <a:cs typeface="Arial" panose="020B0604020202020204" pitchFamily="34" charset="0"/>
              </a:rPr>
              <a:t> </a:t>
            </a:r>
            <a:r>
              <a:rPr lang="en-US" sz="4300" spc="-875" dirty="0">
                <a:solidFill>
                  <a:srgbClr val="FFFFFF"/>
                </a:solidFill>
                <a:latin typeface="Arial" panose="020B0604020202020204" pitchFamily="34" charset="0"/>
                <a:cs typeface="Arial" panose="020B0604020202020204" pitchFamily="34" charset="0"/>
              </a:rPr>
              <a:t>1</a:t>
            </a:r>
            <a:endParaRPr sz="4300" dirty="0">
              <a:latin typeface="Arial" panose="020B0604020202020204" pitchFamily="34" charset="0"/>
              <a:cs typeface="Arial" panose="020B0604020202020204" pitchFamily="34" charset="0"/>
            </a:endParaRPr>
          </a:p>
        </p:txBody>
      </p:sp>
      <p:sp>
        <p:nvSpPr>
          <p:cNvPr id="9" name="object 11">
            <a:extLst>
              <a:ext uri="{FF2B5EF4-FFF2-40B4-BE49-F238E27FC236}">
                <a16:creationId xmlns:a16="http://schemas.microsoft.com/office/drawing/2014/main" id="{0B21AFF0-6F27-507F-ACE9-009D6CD8CBB1}"/>
              </a:ext>
            </a:extLst>
          </p:cNvPr>
          <p:cNvSpPr/>
          <p:nvPr/>
        </p:nvSpPr>
        <p:spPr>
          <a:xfrm>
            <a:off x="6894004" y="12"/>
            <a:ext cx="3798570" cy="7560309"/>
          </a:xfrm>
          <a:custGeom>
            <a:avLst/>
            <a:gdLst/>
            <a:ahLst/>
            <a:cxnLst/>
            <a:rect l="l" t="t" r="r" b="b"/>
            <a:pathLst>
              <a:path w="3798570" h="7560309">
                <a:moveTo>
                  <a:pt x="3776014" y="1890001"/>
                </a:moveTo>
                <a:lnTo>
                  <a:pt x="1885962" y="0"/>
                </a:lnTo>
                <a:lnTo>
                  <a:pt x="1885962" y="3780002"/>
                </a:lnTo>
                <a:lnTo>
                  <a:pt x="3776014" y="1890001"/>
                </a:lnTo>
                <a:close/>
              </a:path>
              <a:path w="3798570" h="7560309">
                <a:moveTo>
                  <a:pt x="3797998" y="5697385"/>
                </a:moveTo>
                <a:lnTo>
                  <a:pt x="3779990" y="5679364"/>
                </a:lnTo>
                <a:lnTo>
                  <a:pt x="1899361" y="7559992"/>
                </a:lnTo>
                <a:lnTo>
                  <a:pt x="3797998" y="7559992"/>
                </a:lnTo>
                <a:lnTo>
                  <a:pt x="3797998" y="5697385"/>
                </a:lnTo>
                <a:close/>
              </a:path>
              <a:path w="3798570" h="7560309">
                <a:moveTo>
                  <a:pt x="3797998" y="3789349"/>
                </a:moveTo>
                <a:lnTo>
                  <a:pt x="1890052" y="3789349"/>
                </a:lnTo>
                <a:lnTo>
                  <a:pt x="0" y="5679376"/>
                </a:lnTo>
                <a:lnTo>
                  <a:pt x="1880666" y="7559992"/>
                </a:lnTo>
                <a:lnTo>
                  <a:pt x="1890052" y="7559992"/>
                </a:lnTo>
                <a:lnTo>
                  <a:pt x="1890052" y="3789426"/>
                </a:lnTo>
                <a:lnTo>
                  <a:pt x="3779990" y="5679364"/>
                </a:lnTo>
                <a:lnTo>
                  <a:pt x="3797998" y="5661342"/>
                </a:lnTo>
                <a:lnTo>
                  <a:pt x="3797998" y="3789349"/>
                </a:lnTo>
                <a:close/>
              </a:path>
            </a:pathLst>
          </a:custGeom>
          <a:solidFill>
            <a:schemeClr val="bg1"/>
          </a:solidFill>
        </p:spPr>
        <p:txBody>
          <a:bodyPr wrap="square" lIns="0" tIns="0" rIns="0" bIns="0" rtlCol="0"/>
          <a:lstStyle/>
          <a:p>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855005" y="7440851"/>
            <a:ext cx="243204" cy="121920"/>
          </a:xfrm>
          <a:custGeom>
            <a:avLst/>
            <a:gdLst/>
            <a:ahLst/>
            <a:cxnLst/>
            <a:rect l="l" t="t" r="r" b="b"/>
            <a:pathLst>
              <a:path w="243204" h="121920">
                <a:moveTo>
                  <a:pt x="121466" y="0"/>
                </a:moveTo>
                <a:lnTo>
                  <a:pt x="0" y="121466"/>
                </a:lnTo>
                <a:lnTo>
                  <a:pt x="242933" y="121466"/>
                </a:lnTo>
                <a:lnTo>
                  <a:pt x="121466" y="0"/>
                </a:lnTo>
                <a:close/>
              </a:path>
            </a:pathLst>
          </a:custGeom>
          <a:solidFill>
            <a:srgbClr val="094780"/>
          </a:solidFill>
        </p:spPr>
        <p:txBody>
          <a:bodyPr wrap="square" lIns="0" tIns="0" rIns="0" bIns="0" rtlCol="0"/>
          <a:lstStyle/>
          <a:p>
            <a:endParaRPr/>
          </a:p>
        </p:txBody>
      </p:sp>
      <p:sp>
        <p:nvSpPr>
          <p:cNvPr id="3" name="object 3"/>
          <p:cNvSpPr txBox="1"/>
          <p:nvPr/>
        </p:nvSpPr>
        <p:spPr>
          <a:xfrm>
            <a:off x="9912155" y="7245305"/>
            <a:ext cx="128905" cy="151323"/>
          </a:xfrm>
          <a:prstGeom prst="rect">
            <a:avLst/>
          </a:prstGeom>
        </p:spPr>
        <p:txBody>
          <a:bodyPr vert="horz" wrap="square" lIns="0" tIns="12700" rIns="0" bIns="0" rtlCol="0">
            <a:spAutoFit/>
          </a:bodyPr>
          <a:lstStyle/>
          <a:p>
            <a:pPr marL="12700">
              <a:lnSpc>
                <a:spcPct val="100000"/>
              </a:lnSpc>
              <a:spcBef>
                <a:spcPts val="100"/>
              </a:spcBef>
            </a:pPr>
            <a:r>
              <a:rPr lang="en-US" sz="900" spc="-75" dirty="0">
                <a:latin typeface="Arial MT"/>
                <a:cs typeface="Arial MT"/>
              </a:rPr>
              <a:t>6</a:t>
            </a:r>
            <a:endParaRPr sz="900" dirty="0">
              <a:latin typeface="Arial MT"/>
              <a:cs typeface="Arial MT"/>
            </a:endParaRPr>
          </a:p>
        </p:txBody>
      </p:sp>
      <p:sp>
        <p:nvSpPr>
          <p:cNvPr id="4" name="object 4"/>
          <p:cNvSpPr txBox="1"/>
          <p:nvPr/>
        </p:nvSpPr>
        <p:spPr>
          <a:xfrm>
            <a:off x="491069" y="3443580"/>
            <a:ext cx="3932810" cy="1448473"/>
          </a:xfrm>
          <a:prstGeom prst="rect">
            <a:avLst/>
          </a:prstGeom>
        </p:spPr>
        <p:txBody>
          <a:bodyPr vert="horz" wrap="square" lIns="0" tIns="12700" rIns="0" bIns="0" rtlCol="0">
            <a:spAutoFit/>
          </a:bodyPr>
          <a:lstStyle/>
          <a:p>
            <a:pPr marL="25400" marR="17780">
              <a:lnSpc>
                <a:spcPct val="106100"/>
              </a:lnSpc>
              <a:spcBef>
                <a:spcPts val="100"/>
              </a:spcBef>
            </a:pPr>
            <a:r>
              <a:rPr lang="en-US" sz="1100" b="1" dirty="0">
                <a:solidFill>
                  <a:srgbClr val="094780"/>
                </a:solidFill>
                <a:latin typeface="Trebuchet MS"/>
              </a:rPr>
              <a:t>Overview:</a:t>
            </a:r>
          </a:p>
          <a:p>
            <a:pPr marL="25400" marR="17780">
              <a:lnSpc>
                <a:spcPct val="106100"/>
              </a:lnSpc>
              <a:spcBef>
                <a:spcPts val="100"/>
              </a:spcBef>
            </a:pPr>
            <a:r>
              <a:rPr lang="en-US" sz="1100" dirty="0">
                <a:solidFill>
                  <a:schemeClr val="tx1"/>
                </a:solidFill>
                <a:latin typeface="Trebuchet MS"/>
                <a:cs typeface="Trebuchet MS"/>
              </a:rPr>
              <a:t>The Trello board you see here is an integral part of our project management for the Graduation project, providing an organized, visual workflow to track tasks and progress across various stages. It is divided into multiple lists, each representing a phase or aspect of the project, from Backlog &amp; Resources to Done, including Design, Learning, Code Review, Testing, and Presentation preparation.</a:t>
            </a:r>
            <a:endParaRPr lang="en-US" sz="975" baseline="29914" dirty="0">
              <a:solidFill>
                <a:schemeClr val="tx1"/>
              </a:solidFill>
              <a:latin typeface="Trebuchet MS"/>
              <a:cs typeface="Trebuchet MS"/>
            </a:endParaRPr>
          </a:p>
        </p:txBody>
      </p:sp>
      <p:sp>
        <p:nvSpPr>
          <p:cNvPr id="8" name="object 8"/>
          <p:cNvSpPr/>
          <p:nvPr/>
        </p:nvSpPr>
        <p:spPr>
          <a:xfrm>
            <a:off x="457200" y="468007"/>
            <a:ext cx="9813925" cy="0"/>
          </a:xfrm>
          <a:custGeom>
            <a:avLst/>
            <a:gdLst/>
            <a:ahLst/>
            <a:cxnLst/>
            <a:rect l="l" t="t" r="r" b="b"/>
            <a:pathLst>
              <a:path w="9813925">
                <a:moveTo>
                  <a:pt x="0" y="0"/>
                </a:moveTo>
                <a:lnTo>
                  <a:pt x="9813594" y="0"/>
                </a:lnTo>
              </a:path>
            </a:pathLst>
          </a:custGeom>
          <a:ln w="12700">
            <a:solidFill>
              <a:srgbClr val="094780"/>
            </a:solidFill>
          </a:ln>
        </p:spPr>
        <p:txBody>
          <a:bodyPr wrap="square" lIns="0" tIns="0" rIns="0" bIns="0" rtlCol="0"/>
          <a:lstStyle/>
          <a:p>
            <a:endParaRPr/>
          </a:p>
        </p:txBody>
      </p:sp>
      <p:sp>
        <p:nvSpPr>
          <p:cNvPr id="9" name="object 9"/>
          <p:cNvSpPr/>
          <p:nvPr/>
        </p:nvSpPr>
        <p:spPr>
          <a:xfrm>
            <a:off x="457200" y="7107249"/>
            <a:ext cx="9813925" cy="0"/>
          </a:xfrm>
          <a:custGeom>
            <a:avLst/>
            <a:gdLst/>
            <a:ahLst/>
            <a:cxnLst/>
            <a:rect l="l" t="t" r="r" b="b"/>
            <a:pathLst>
              <a:path w="9813925">
                <a:moveTo>
                  <a:pt x="0" y="0"/>
                </a:moveTo>
                <a:lnTo>
                  <a:pt x="9813594" y="0"/>
                </a:lnTo>
              </a:path>
            </a:pathLst>
          </a:custGeom>
          <a:ln w="12700">
            <a:solidFill>
              <a:srgbClr val="094780"/>
            </a:solidFill>
          </a:ln>
        </p:spPr>
        <p:txBody>
          <a:bodyPr wrap="square" lIns="0" tIns="0" rIns="0" bIns="0" rtlCol="0"/>
          <a:lstStyle/>
          <a:p>
            <a:endParaRPr/>
          </a:p>
        </p:txBody>
      </p:sp>
      <p:pic>
        <p:nvPicPr>
          <p:cNvPr id="1026" name="Picture 2">
            <a:extLst>
              <a:ext uri="{FF2B5EF4-FFF2-40B4-BE49-F238E27FC236}">
                <a16:creationId xmlns:a16="http://schemas.microsoft.com/office/drawing/2014/main" id="{12BCD772-A39E-BB45-0981-8767342CAC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069" y="612891"/>
            <a:ext cx="9754109" cy="1994873"/>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descr="DEBI - Graduation Project - Financial Modelling">
            <a:extLst>
              <a:ext uri="{FF2B5EF4-FFF2-40B4-BE49-F238E27FC236}">
                <a16:creationId xmlns:a16="http://schemas.microsoft.com/office/drawing/2014/main" id="{07C8E4D3-A4D5-CC9D-4897-D1542620E97B}"/>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8116" y="2640876"/>
            <a:ext cx="1567696" cy="1406306"/>
          </a:xfrm>
          <a:prstGeom prst="rect">
            <a:avLst/>
          </a:prstGeom>
        </p:spPr>
      </p:pic>
      <p:sp>
        <p:nvSpPr>
          <p:cNvPr id="13" name="TextBox 12">
            <a:extLst>
              <a:ext uri="{FF2B5EF4-FFF2-40B4-BE49-F238E27FC236}">
                <a16:creationId xmlns:a16="http://schemas.microsoft.com/office/drawing/2014/main" id="{1B18E1BC-2C65-A075-A956-E9C318865A88}"/>
              </a:ext>
            </a:extLst>
          </p:cNvPr>
          <p:cNvSpPr txBox="1"/>
          <p:nvPr/>
        </p:nvSpPr>
        <p:spPr>
          <a:xfrm>
            <a:off x="457200" y="2722513"/>
            <a:ext cx="3670300" cy="615553"/>
          </a:xfrm>
          <a:prstGeom prst="rect">
            <a:avLst/>
          </a:prstGeom>
          <a:noFill/>
        </p:spPr>
        <p:txBody>
          <a:bodyPr wrap="square">
            <a:spAutoFit/>
          </a:bodyPr>
          <a:lstStyle/>
          <a:p>
            <a:pPr marL="23495">
              <a:spcBef>
                <a:spcPts val="100"/>
              </a:spcBef>
            </a:pPr>
            <a:r>
              <a:rPr lang="en-US" sz="1700" b="1" spc="75" dirty="0">
                <a:solidFill>
                  <a:srgbClr val="094780"/>
                </a:solidFill>
                <a:latin typeface="Trebuchet MS"/>
                <a:ea typeface="+mj-ea"/>
              </a:rPr>
              <a:t>Project Management with Trello for Graduation Project</a:t>
            </a:r>
          </a:p>
        </p:txBody>
      </p:sp>
      <p:sp>
        <p:nvSpPr>
          <p:cNvPr id="14" name="object 7">
            <a:extLst>
              <a:ext uri="{FF2B5EF4-FFF2-40B4-BE49-F238E27FC236}">
                <a16:creationId xmlns:a16="http://schemas.microsoft.com/office/drawing/2014/main" id="{E6EA6776-EB91-5293-DC54-281E981AB6D9}"/>
              </a:ext>
            </a:extLst>
          </p:cNvPr>
          <p:cNvSpPr txBox="1"/>
          <p:nvPr/>
        </p:nvSpPr>
        <p:spPr>
          <a:xfrm>
            <a:off x="5895812" y="2752649"/>
            <a:ext cx="4375313" cy="3003258"/>
          </a:xfrm>
          <a:prstGeom prst="rect">
            <a:avLst/>
          </a:prstGeom>
        </p:spPr>
        <p:txBody>
          <a:bodyPr vert="horz" wrap="square" lIns="0" tIns="12700" rIns="0" bIns="0" rtlCol="0">
            <a:spAutoFit/>
          </a:bodyPr>
          <a:lstStyle/>
          <a:p>
            <a:pPr marL="38100" marR="30480">
              <a:lnSpc>
                <a:spcPct val="106100"/>
              </a:lnSpc>
              <a:spcBef>
                <a:spcPts val="100"/>
              </a:spcBef>
            </a:pPr>
            <a:r>
              <a:rPr lang="en-US" sz="1100" b="1" dirty="0">
                <a:solidFill>
                  <a:srgbClr val="094780"/>
                </a:solidFill>
                <a:latin typeface="Trebuchet MS"/>
              </a:rPr>
              <a:t>Key Sections:</a:t>
            </a:r>
          </a:p>
          <a:p>
            <a:pPr marL="209550" marR="30480" indent="-171450">
              <a:spcBef>
                <a:spcPts val="100"/>
              </a:spcBef>
              <a:buFont typeface="Arial" panose="020B0604020202020204" pitchFamily="34" charset="0"/>
              <a:buChar char="•"/>
            </a:pPr>
            <a:r>
              <a:rPr lang="en-US" sz="1100" b="1" dirty="0">
                <a:solidFill>
                  <a:schemeClr val="tx1"/>
                </a:solidFill>
                <a:latin typeface="Trebuchet MS"/>
              </a:rPr>
              <a:t>Backlog &amp; Resources</a:t>
            </a:r>
            <a:r>
              <a:rPr lang="en-US" sz="1100" dirty="0">
                <a:solidFill>
                  <a:schemeClr val="tx1"/>
                </a:solidFill>
                <a:latin typeface="Trebuchet MS"/>
              </a:rPr>
              <a:t>: Stores tasks and resources for future use, like Python projects and DAX issues.</a:t>
            </a:r>
          </a:p>
          <a:p>
            <a:pPr marL="209550" marR="30480" indent="-171450">
              <a:spcBef>
                <a:spcPts val="100"/>
              </a:spcBef>
              <a:buFont typeface="Arial" panose="020B0604020202020204" pitchFamily="34" charset="0"/>
              <a:buChar char="•"/>
            </a:pPr>
            <a:r>
              <a:rPr lang="en-US" sz="1100" b="1" dirty="0">
                <a:solidFill>
                  <a:schemeClr val="tx1"/>
                </a:solidFill>
                <a:latin typeface="Trebuchet MS"/>
              </a:rPr>
              <a:t>Design</a:t>
            </a:r>
            <a:r>
              <a:rPr lang="en-US" sz="1100" dirty="0">
                <a:solidFill>
                  <a:schemeClr val="tx1"/>
                </a:solidFill>
                <a:latin typeface="Trebuchet MS"/>
              </a:rPr>
              <a:t>: Focuses on the visual design and research aspects, including integrating slides and reports.</a:t>
            </a:r>
          </a:p>
          <a:p>
            <a:pPr marL="209550" marR="30480" indent="-171450">
              <a:spcBef>
                <a:spcPts val="100"/>
              </a:spcBef>
              <a:buFont typeface="Arial" panose="020B0604020202020204" pitchFamily="34" charset="0"/>
              <a:buChar char="•"/>
            </a:pPr>
            <a:r>
              <a:rPr lang="en-US" sz="1100" b="1" dirty="0">
                <a:solidFill>
                  <a:schemeClr val="tx1"/>
                </a:solidFill>
                <a:latin typeface="Trebuchet MS"/>
              </a:rPr>
              <a:t>To Learn</a:t>
            </a:r>
            <a:r>
              <a:rPr lang="en-US" sz="1100" dirty="0">
                <a:solidFill>
                  <a:schemeClr val="tx1"/>
                </a:solidFill>
                <a:latin typeface="Trebuchet MS"/>
              </a:rPr>
              <a:t>: Tracks learning objectives, such as Power BI and DAX, ensuring skill development during the project.</a:t>
            </a:r>
          </a:p>
          <a:p>
            <a:pPr marL="209550" marR="30480" indent="-171450">
              <a:spcBef>
                <a:spcPts val="100"/>
              </a:spcBef>
              <a:buFont typeface="Arial" panose="020B0604020202020204" pitchFamily="34" charset="0"/>
              <a:buChar char="•"/>
            </a:pPr>
            <a:r>
              <a:rPr lang="en-US" sz="1100" b="1" dirty="0">
                <a:solidFill>
                  <a:schemeClr val="tx1"/>
                </a:solidFill>
                <a:latin typeface="Trebuchet MS"/>
              </a:rPr>
              <a:t>Weekly Meetings</a:t>
            </a:r>
            <a:r>
              <a:rPr lang="en-US" sz="1100" dirty="0">
                <a:solidFill>
                  <a:schemeClr val="tx1"/>
                </a:solidFill>
                <a:latin typeface="Trebuchet MS"/>
              </a:rPr>
              <a:t>: Organizes meeting notes and action items from weekly check-ins with Dr. Mohamed Ibrahim.</a:t>
            </a:r>
          </a:p>
          <a:p>
            <a:pPr marL="209550" marR="30480" indent="-171450">
              <a:spcBef>
                <a:spcPts val="100"/>
              </a:spcBef>
              <a:buFont typeface="Arial" panose="020B0604020202020204" pitchFamily="34" charset="0"/>
              <a:buChar char="•"/>
            </a:pPr>
            <a:r>
              <a:rPr lang="en-US" sz="1100" b="1" dirty="0">
                <a:solidFill>
                  <a:schemeClr val="tx1"/>
                </a:solidFill>
                <a:latin typeface="Trebuchet MS"/>
              </a:rPr>
              <a:t>Code Review</a:t>
            </a:r>
            <a:r>
              <a:rPr lang="en-US" sz="1100" dirty="0">
                <a:solidFill>
                  <a:schemeClr val="tx1"/>
                </a:solidFill>
                <a:latin typeface="Trebuchet MS"/>
              </a:rPr>
              <a:t>: Ensures quality control by reviewing critical project components, like the Stock Price Prediction Model.</a:t>
            </a:r>
          </a:p>
          <a:p>
            <a:pPr marL="209550" marR="30480" indent="-171450">
              <a:spcBef>
                <a:spcPts val="100"/>
              </a:spcBef>
              <a:buFont typeface="Arial" panose="020B0604020202020204" pitchFamily="34" charset="0"/>
              <a:buChar char="•"/>
            </a:pPr>
            <a:r>
              <a:rPr lang="en-US" sz="1100" b="1" dirty="0">
                <a:solidFill>
                  <a:schemeClr val="tx1"/>
                </a:solidFill>
                <a:latin typeface="Trebuchet MS"/>
              </a:rPr>
              <a:t>Testing</a:t>
            </a:r>
            <a:r>
              <a:rPr lang="en-US" sz="1100" dirty="0">
                <a:solidFill>
                  <a:schemeClr val="tx1"/>
                </a:solidFill>
                <a:latin typeface="Trebuchet MS"/>
              </a:rPr>
              <a:t>: Validates code and project functionality with tests to ensure accurate financial predictions.</a:t>
            </a:r>
          </a:p>
          <a:p>
            <a:pPr marL="209550" marR="30480" indent="-171450">
              <a:spcBef>
                <a:spcPts val="100"/>
              </a:spcBef>
              <a:buFont typeface="Arial" panose="020B0604020202020204" pitchFamily="34" charset="0"/>
              <a:buChar char="•"/>
            </a:pPr>
            <a:r>
              <a:rPr lang="en-US" sz="1100" b="1" dirty="0">
                <a:solidFill>
                  <a:schemeClr val="tx1"/>
                </a:solidFill>
                <a:latin typeface="Trebuchet MS"/>
              </a:rPr>
              <a:t>Done</a:t>
            </a:r>
            <a:r>
              <a:rPr lang="en-US" sz="1100" dirty="0">
                <a:solidFill>
                  <a:schemeClr val="tx1"/>
                </a:solidFill>
                <a:latin typeface="Trebuchet MS"/>
              </a:rPr>
              <a:t>: Completed tasks, such as Financial Ratios Calculation and Presentation Slide Mapping, are moved here.</a:t>
            </a:r>
          </a:p>
          <a:p>
            <a:pPr marL="209550" marR="30480" indent="-171450">
              <a:spcBef>
                <a:spcPts val="100"/>
              </a:spcBef>
              <a:buFont typeface="Arial" panose="020B0604020202020204" pitchFamily="34" charset="0"/>
              <a:buChar char="•"/>
            </a:pPr>
            <a:r>
              <a:rPr lang="en-US" sz="1100" b="1" dirty="0">
                <a:solidFill>
                  <a:schemeClr val="tx1"/>
                </a:solidFill>
                <a:latin typeface="Trebuchet MS"/>
              </a:rPr>
              <a:t>Presentation</a:t>
            </a:r>
            <a:r>
              <a:rPr lang="en-US" sz="1100" dirty="0">
                <a:solidFill>
                  <a:schemeClr val="tx1"/>
                </a:solidFill>
                <a:latin typeface="Trebuchet MS"/>
              </a:rPr>
              <a:t>: Holds final presentation materials, including QR codes and links to project documentation.</a:t>
            </a:r>
            <a:endParaRPr sz="1100" dirty="0">
              <a:solidFill>
                <a:schemeClr val="tx1"/>
              </a:solidFill>
              <a:latin typeface="Trebuchet MS"/>
            </a:endParaRPr>
          </a:p>
        </p:txBody>
      </p:sp>
      <p:sp>
        <p:nvSpPr>
          <p:cNvPr id="15" name="object 6">
            <a:extLst>
              <a:ext uri="{FF2B5EF4-FFF2-40B4-BE49-F238E27FC236}">
                <a16:creationId xmlns:a16="http://schemas.microsoft.com/office/drawing/2014/main" id="{25D49FA1-A036-8E29-0859-018395CEF22B}"/>
              </a:ext>
            </a:extLst>
          </p:cNvPr>
          <p:cNvSpPr txBox="1"/>
          <p:nvPr/>
        </p:nvSpPr>
        <p:spPr>
          <a:xfrm>
            <a:off x="491069" y="5004833"/>
            <a:ext cx="3932810" cy="1832938"/>
          </a:xfrm>
          <a:prstGeom prst="rect">
            <a:avLst/>
          </a:prstGeom>
        </p:spPr>
        <p:txBody>
          <a:bodyPr vert="horz" wrap="square" lIns="0" tIns="12700" rIns="0" bIns="0" rtlCol="0">
            <a:spAutoFit/>
          </a:bodyPr>
          <a:lstStyle/>
          <a:p>
            <a:pPr marL="25400" marR="17780">
              <a:lnSpc>
                <a:spcPct val="106100"/>
              </a:lnSpc>
              <a:spcBef>
                <a:spcPts val="100"/>
              </a:spcBef>
            </a:pPr>
            <a:r>
              <a:rPr lang="en-US" sz="1100" b="1" dirty="0">
                <a:solidFill>
                  <a:srgbClr val="094780"/>
                </a:solidFill>
                <a:latin typeface="Trebuchet MS"/>
                <a:cs typeface="Trebuchet MS"/>
              </a:rPr>
              <a:t>How Trello Helps Our Workflow</a:t>
            </a:r>
            <a:r>
              <a:rPr lang="en-US" sz="1100" dirty="0">
                <a:solidFill>
                  <a:srgbClr val="094780"/>
                </a:solidFill>
                <a:latin typeface="Trebuchet MS"/>
                <a:cs typeface="Trebuchet MS"/>
              </a:rPr>
              <a:t>:</a:t>
            </a:r>
          </a:p>
          <a:p>
            <a:pPr marL="196850" marR="17780" indent="-171450">
              <a:lnSpc>
                <a:spcPct val="106100"/>
              </a:lnSpc>
              <a:spcBef>
                <a:spcPts val="100"/>
              </a:spcBef>
              <a:buFont typeface="Arial" panose="020B0604020202020204" pitchFamily="34" charset="0"/>
              <a:buChar char="•"/>
            </a:pPr>
            <a:r>
              <a:rPr lang="en-US" sz="1100" dirty="0">
                <a:solidFill>
                  <a:schemeClr val="tx1"/>
                </a:solidFill>
                <a:latin typeface="Trebuchet MS"/>
                <a:cs typeface="Trebuchet MS"/>
              </a:rPr>
              <a:t>Visual Clarity: Each stage of the project is visually distinct, making it easy to understand the current state of tasks immediately.</a:t>
            </a:r>
          </a:p>
          <a:p>
            <a:pPr marL="196850" marR="17780" indent="-171450">
              <a:lnSpc>
                <a:spcPct val="106100"/>
              </a:lnSpc>
              <a:spcBef>
                <a:spcPts val="100"/>
              </a:spcBef>
              <a:buFont typeface="Arial" panose="020B0604020202020204" pitchFamily="34" charset="0"/>
              <a:buChar char="•"/>
            </a:pPr>
            <a:r>
              <a:rPr lang="en-US" sz="1100" dirty="0">
                <a:solidFill>
                  <a:schemeClr val="tx1"/>
                </a:solidFill>
                <a:latin typeface="Trebuchet MS"/>
              </a:rPr>
              <a:t>Collaboration: all team members can collaborate by adding comments, attaching files, and updating task statuses in real-time.</a:t>
            </a:r>
          </a:p>
          <a:p>
            <a:pPr marL="196850" marR="17780" indent="-171450">
              <a:lnSpc>
                <a:spcPct val="106100"/>
              </a:lnSpc>
              <a:spcBef>
                <a:spcPts val="100"/>
              </a:spcBef>
              <a:buFont typeface="Arial" panose="020B0604020202020204" pitchFamily="34" charset="0"/>
              <a:buChar char="•"/>
            </a:pPr>
            <a:r>
              <a:rPr lang="en-US" sz="1100" dirty="0">
                <a:solidFill>
                  <a:schemeClr val="tx1"/>
                </a:solidFill>
                <a:latin typeface="Trebuchet MS"/>
              </a:rPr>
              <a:t>Tracking Progress: Moving tasks through the board’s different lists helps track progress, ensuring that all deliverables are met within the deadlines.</a:t>
            </a:r>
            <a:endParaRPr sz="1100" dirty="0">
              <a:solidFill>
                <a:schemeClr val="tx1"/>
              </a:solidFill>
              <a:latin typeface="Trebuchet MS"/>
            </a:endParaRPr>
          </a:p>
        </p:txBody>
      </p:sp>
      <p:sp>
        <p:nvSpPr>
          <p:cNvPr id="16" name="object 6">
            <a:extLst>
              <a:ext uri="{FF2B5EF4-FFF2-40B4-BE49-F238E27FC236}">
                <a16:creationId xmlns:a16="http://schemas.microsoft.com/office/drawing/2014/main" id="{F97F5B2A-54A1-018F-6846-F3201576C154}"/>
              </a:ext>
            </a:extLst>
          </p:cNvPr>
          <p:cNvSpPr txBox="1"/>
          <p:nvPr/>
        </p:nvSpPr>
        <p:spPr>
          <a:xfrm>
            <a:off x="5897079" y="6087095"/>
            <a:ext cx="4375313" cy="910570"/>
          </a:xfrm>
          <a:prstGeom prst="rect">
            <a:avLst/>
          </a:prstGeom>
        </p:spPr>
        <p:txBody>
          <a:bodyPr vert="horz" wrap="square" lIns="0" tIns="12700" rIns="0" bIns="0" rtlCol="0">
            <a:spAutoFit/>
          </a:bodyPr>
          <a:lstStyle/>
          <a:p>
            <a:pPr marL="25400" marR="17780">
              <a:lnSpc>
                <a:spcPct val="106100"/>
              </a:lnSpc>
              <a:spcBef>
                <a:spcPts val="100"/>
              </a:spcBef>
            </a:pPr>
            <a:r>
              <a:rPr lang="en-US" sz="1400" b="1" dirty="0">
                <a:solidFill>
                  <a:srgbClr val="094780"/>
                </a:solidFill>
                <a:latin typeface="Trebuchet MS"/>
                <a:cs typeface="Trebuchet MS"/>
              </a:rPr>
              <a:t>This Trello board has proven essential in organizing and managing our complex graduation project, promoting teamwork, and ensuring a streamlined process from initial planning to final presentation.</a:t>
            </a:r>
            <a:endParaRPr lang="en-US" sz="1050" b="1" baseline="29914" dirty="0">
              <a:solidFill>
                <a:srgbClr val="094780"/>
              </a:solidFill>
              <a:latin typeface="Trebuchet MS"/>
              <a:cs typeface="Trebuchet MS"/>
            </a:endParaRPr>
          </a:p>
        </p:txBody>
      </p:sp>
      <p:sp>
        <p:nvSpPr>
          <p:cNvPr id="21" name="object 12">
            <a:extLst>
              <a:ext uri="{FF2B5EF4-FFF2-40B4-BE49-F238E27FC236}">
                <a16:creationId xmlns:a16="http://schemas.microsoft.com/office/drawing/2014/main" id="{118164C1-5039-FA00-7E37-C58F82976612}"/>
              </a:ext>
            </a:extLst>
          </p:cNvPr>
          <p:cNvSpPr/>
          <p:nvPr/>
        </p:nvSpPr>
        <p:spPr>
          <a:xfrm>
            <a:off x="5895812" y="5908125"/>
            <a:ext cx="4697326" cy="45719"/>
          </a:xfrm>
          <a:custGeom>
            <a:avLst/>
            <a:gdLst/>
            <a:ahLst/>
            <a:cxnLst/>
            <a:rect l="l" t="t" r="r" b="b"/>
            <a:pathLst>
              <a:path w="9641205">
                <a:moveTo>
                  <a:pt x="0" y="0"/>
                </a:moveTo>
                <a:lnTo>
                  <a:pt x="9640798" y="0"/>
                </a:lnTo>
              </a:path>
            </a:pathLst>
          </a:custGeom>
          <a:ln w="12700">
            <a:solidFill>
              <a:srgbClr val="094780"/>
            </a:solidFill>
          </a:ln>
        </p:spPr>
        <p:txBody>
          <a:bodyPr wrap="square" lIns="0" tIns="0" rIns="0" bIns="0" rtlCol="0"/>
          <a:lstStyle/>
          <a:p>
            <a:endParaRPr dirty="0"/>
          </a:p>
        </p:txBody>
      </p:sp>
    </p:spTree>
    <p:extLst>
      <p:ext uri="{BB962C8B-B14F-4D97-AF65-F5344CB8AC3E}">
        <p14:creationId xmlns:p14="http://schemas.microsoft.com/office/powerpoint/2010/main" val="2747395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6C8117E0-3CEB-E617-6DDC-806F78B33A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693400" cy="7562849"/>
          </a:xfrm>
          <a:prstGeom prst="rect">
            <a:avLst/>
          </a:prstGeom>
          <a:noFill/>
          <a:extLst>
            <a:ext uri="{909E8E84-426E-40DD-AFC4-6F175D3DCCD1}">
              <a14:hiddenFill xmlns:a14="http://schemas.microsoft.com/office/drawing/2010/main">
                <a:solidFill>
                  <a:srgbClr val="FFFFFF"/>
                </a:solidFill>
              </a14:hiddenFill>
            </a:ext>
          </a:extLst>
        </p:spPr>
      </p:pic>
      <p:sp>
        <p:nvSpPr>
          <p:cNvPr id="3" name="object 3"/>
          <p:cNvSpPr txBox="1"/>
          <p:nvPr/>
        </p:nvSpPr>
        <p:spPr>
          <a:xfrm>
            <a:off x="585773" y="1495285"/>
            <a:ext cx="4456127" cy="980397"/>
          </a:xfrm>
          <a:prstGeom prst="rect">
            <a:avLst/>
          </a:prstGeom>
        </p:spPr>
        <p:txBody>
          <a:bodyPr vert="horz" wrap="square" lIns="0" tIns="81915" rIns="0" bIns="0" rtlCol="0">
            <a:spAutoFit/>
          </a:bodyPr>
          <a:lstStyle/>
          <a:p>
            <a:pPr marL="12700" marR="5080">
              <a:lnSpc>
                <a:spcPts val="3500"/>
              </a:lnSpc>
              <a:spcBef>
                <a:spcPts val="645"/>
              </a:spcBef>
            </a:pPr>
            <a:r>
              <a:rPr lang="en-US" sz="3200" dirty="0">
                <a:solidFill>
                  <a:schemeClr val="bg1"/>
                </a:solidFill>
                <a:latin typeface="Tahoma" panose="020B0604030504040204" pitchFamily="34" charset="0"/>
              </a:rPr>
              <a:t>Python Synergy Dataset Extracting and cleaning. </a:t>
            </a:r>
          </a:p>
        </p:txBody>
      </p:sp>
      <p:sp>
        <p:nvSpPr>
          <p:cNvPr id="4" name="object 4"/>
          <p:cNvSpPr txBox="1">
            <a:spLocks noGrp="1"/>
          </p:cNvSpPr>
          <p:nvPr>
            <p:ph type="title"/>
          </p:nvPr>
        </p:nvSpPr>
        <p:spPr>
          <a:xfrm>
            <a:off x="598474" y="815086"/>
            <a:ext cx="2606040" cy="624840"/>
          </a:xfrm>
          <a:prstGeom prst="rect">
            <a:avLst/>
          </a:prstGeom>
          <a:solidFill>
            <a:srgbClr val="A0A7D8"/>
          </a:solidFill>
        </p:spPr>
        <p:txBody>
          <a:bodyPr vert="horz" wrap="square" lIns="0" tIns="0" rIns="0" bIns="0" rtlCol="0">
            <a:spAutoFit/>
          </a:bodyPr>
          <a:lstStyle/>
          <a:p>
            <a:pPr marL="107950">
              <a:lnSpc>
                <a:spcPts val="4850"/>
              </a:lnSpc>
            </a:pPr>
            <a:r>
              <a:rPr sz="4300" b="0" spc="-535" dirty="0">
                <a:solidFill>
                  <a:srgbClr val="FFFFFF"/>
                </a:solidFill>
                <a:latin typeface="Arial" panose="020B0604020202020204" pitchFamily="34" charset="0"/>
                <a:cs typeface="Arial" panose="020B0604020202020204" pitchFamily="34" charset="0"/>
              </a:rPr>
              <a:t>SECTION</a:t>
            </a:r>
            <a:r>
              <a:rPr sz="4300" b="0" spc="-280" dirty="0">
                <a:solidFill>
                  <a:srgbClr val="FFFFFF"/>
                </a:solidFill>
                <a:latin typeface="Tahoma"/>
                <a:cs typeface="Tahoma"/>
              </a:rPr>
              <a:t> </a:t>
            </a:r>
            <a:r>
              <a:rPr sz="4300" b="0" spc="-875" dirty="0">
                <a:solidFill>
                  <a:srgbClr val="FFFFFF"/>
                </a:solidFill>
                <a:latin typeface="Tahoma"/>
                <a:cs typeface="Tahoma"/>
              </a:rPr>
              <a:t>2</a:t>
            </a:r>
            <a:endParaRPr sz="4300" b="0" dirty="0">
              <a:latin typeface="Tahoma"/>
              <a:cs typeface="Tahoma"/>
            </a:endParaRPr>
          </a:p>
        </p:txBody>
      </p:sp>
      <p:sp>
        <p:nvSpPr>
          <p:cNvPr id="12" name="object 11">
            <a:extLst>
              <a:ext uri="{FF2B5EF4-FFF2-40B4-BE49-F238E27FC236}">
                <a16:creationId xmlns:a16="http://schemas.microsoft.com/office/drawing/2014/main" id="{B102E40A-63EC-8611-C757-B779AC47B5F0}"/>
              </a:ext>
            </a:extLst>
          </p:cNvPr>
          <p:cNvSpPr/>
          <p:nvPr/>
        </p:nvSpPr>
        <p:spPr>
          <a:xfrm>
            <a:off x="6894004" y="12"/>
            <a:ext cx="3798570" cy="7560309"/>
          </a:xfrm>
          <a:custGeom>
            <a:avLst/>
            <a:gdLst/>
            <a:ahLst/>
            <a:cxnLst/>
            <a:rect l="l" t="t" r="r" b="b"/>
            <a:pathLst>
              <a:path w="3798570" h="7560309">
                <a:moveTo>
                  <a:pt x="3776014" y="1890001"/>
                </a:moveTo>
                <a:lnTo>
                  <a:pt x="1885962" y="0"/>
                </a:lnTo>
                <a:lnTo>
                  <a:pt x="1885962" y="3780002"/>
                </a:lnTo>
                <a:lnTo>
                  <a:pt x="3776014" y="1890001"/>
                </a:lnTo>
                <a:close/>
              </a:path>
              <a:path w="3798570" h="7560309">
                <a:moveTo>
                  <a:pt x="3797998" y="5697385"/>
                </a:moveTo>
                <a:lnTo>
                  <a:pt x="3779990" y="5679364"/>
                </a:lnTo>
                <a:lnTo>
                  <a:pt x="1899361" y="7559992"/>
                </a:lnTo>
                <a:lnTo>
                  <a:pt x="3797998" y="7559992"/>
                </a:lnTo>
                <a:lnTo>
                  <a:pt x="3797998" y="5697385"/>
                </a:lnTo>
                <a:close/>
              </a:path>
              <a:path w="3798570" h="7560309">
                <a:moveTo>
                  <a:pt x="3797998" y="3789349"/>
                </a:moveTo>
                <a:lnTo>
                  <a:pt x="1890052" y="3789349"/>
                </a:lnTo>
                <a:lnTo>
                  <a:pt x="0" y="5679376"/>
                </a:lnTo>
                <a:lnTo>
                  <a:pt x="1880666" y="7559992"/>
                </a:lnTo>
                <a:lnTo>
                  <a:pt x="1890052" y="7559992"/>
                </a:lnTo>
                <a:lnTo>
                  <a:pt x="1890052" y="3789426"/>
                </a:lnTo>
                <a:lnTo>
                  <a:pt x="3779990" y="5679364"/>
                </a:lnTo>
                <a:lnTo>
                  <a:pt x="3797998" y="5661342"/>
                </a:lnTo>
                <a:lnTo>
                  <a:pt x="3797998" y="3789349"/>
                </a:lnTo>
                <a:close/>
              </a:path>
            </a:pathLst>
          </a:custGeom>
          <a:solidFill>
            <a:schemeClr val="bg1"/>
          </a:solidFill>
        </p:spPr>
        <p:txBody>
          <a:bodyPr wrap="square" lIns="0" tIns="0" rIns="0" bIns="0" rtlCol="0"/>
          <a:lstStyle/>
          <a:p>
            <a:endParaRPr/>
          </a:p>
        </p:txBody>
      </p:sp>
    </p:spTree>
    <p:extLst>
      <p:ext uri="{BB962C8B-B14F-4D97-AF65-F5344CB8AC3E}">
        <p14:creationId xmlns:p14="http://schemas.microsoft.com/office/powerpoint/2010/main" val="2632929023"/>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911727" y="7252134"/>
            <a:ext cx="129539" cy="151323"/>
          </a:xfrm>
          <a:prstGeom prst="rect">
            <a:avLst/>
          </a:prstGeom>
        </p:spPr>
        <p:txBody>
          <a:bodyPr vert="horz" wrap="square" lIns="0" tIns="12700" rIns="0" bIns="0" rtlCol="0">
            <a:spAutoFit/>
          </a:bodyPr>
          <a:lstStyle/>
          <a:p>
            <a:pPr marL="12700">
              <a:lnSpc>
                <a:spcPct val="100000"/>
              </a:lnSpc>
              <a:spcBef>
                <a:spcPts val="100"/>
              </a:spcBef>
            </a:pPr>
            <a:r>
              <a:rPr lang="en-US" sz="900" spc="-65" dirty="0">
                <a:latin typeface="Arial MT"/>
                <a:cs typeface="Arial MT"/>
              </a:rPr>
              <a:t>8</a:t>
            </a:r>
            <a:endParaRPr sz="900" dirty="0">
              <a:latin typeface="Arial MT"/>
              <a:cs typeface="Arial MT"/>
            </a:endParaRPr>
          </a:p>
        </p:txBody>
      </p:sp>
      <p:sp>
        <p:nvSpPr>
          <p:cNvPr id="3" name="object 3"/>
          <p:cNvSpPr txBox="1">
            <a:spLocks noGrp="1"/>
          </p:cNvSpPr>
          <p:nvPr>
            <p:ph type="title"/>
          </p:nvPr>
        </p:nvSpPr>
        <p:spPr>
          <a:xfrm>
            <a:off x="437300" y="548716"/>
            <a:ext cx="5894705" cy="525785"/>
          </a:xfrm>
          <a:prstGeom prst="rect">
            <a:avLst/>
          </a:prstGeom>
        </p:spPr>
        <p:txBody>
          <a:bodyPr vert="horz" wrap="square" lIns="0" tIns="12700" rIns="0" bIns="0" rtlCol="0">
            <a:spAutoFit/>
          </a:bodyPr>
          <a:lstStyle/>
          <a:p>
            <a:pPr marL="12700">
              <a:lnSpc>
                <a:spcPts val="1970"/>
              </a:lnSpc>
              <a:spcBef>
                <a:spcPts val="100"/>
              </a:spcBef>
            </a:pPr>
            <a:r>
              <a:rPr lang="en-US" sz="1700" spc="75" dirty="0">
                <a:solidFill>
                  <a:srgbClr val="094780"/>
                </a:solidFill>
              </a:rPr>
              <a:t>Financial Data Extraction and Analysis Using Python &amp; </a:t>
            </a:r>
            <a:r>
              <a:rPr lang="en-US" sz="1700" spc="75" dirty="0" err="1">
                <a:solidFill>
                  <a:srgbClr val="094780"/>
                </a:solidFill>
              </a:rPr>
              <a:t>yFinance</a:t>
            </a:r>
            <a:endParaRPr lang="en-US" sz="1700" spc="75" dirty="0">
              <a:solidFill>
                <a:srgbClr val="094780"/>
              </a:solidFill>
            </a:endParaRPr>
          </a:p>
        </p:txBody>
      </p:sp>
      <p:sp>
        <p:nvSpPr>
          <p:cNvPr id="6" name="object 6"/>
          <p:cNvSpPr/>
          <p:nvPr/>
        </p:nvSpPr>
        <p:spPr>
          <a:xfrm>
            <a:off x="450000" y="463562"/>
            <a:ext cx="9780905" cy="0"/>
          </a:xfrm>
          <a:custGeom>
            <a:avLst/>
            <a:gdLst/>
            <a:ahLst/>
            <a:cxnLst/>
            <a:rect l="l" t="t" r="r" b="b"/>
            <a:pathLst>
              <a:path w="9780905">
                <a:moveTo>
                  <a:pt x="0" y="0"/>
                </a:moveTo>
                <a:lnTo>
                  <a:pt x="9780714" y="0"/>
                </a:lnTo>
              </a:path>
            </a:pathLst>
          </a:custGeom>
          <a:ln w="12700">
            <a:solidFill>
              <a:srgbClr val="094780"/>
            </a:solidFill>
          </a:ln>
        </p:spPr>
        <p:txBody>
          <a:bodyPr wrap="square" lIns="0" tIns="0" rIns="0" bIns="0" rtlCol="0"/>
          <a:lstStyle/>
          <a:p>
            <a:endParaRPr/>
          </a:p>
        </p:txBody>
      </p:sp>
      <p:sp>
        <p:nvSpPr>
          <p:cNvPr id="7" name="object 7"/>
          <p:cNvSpPr/>
          <p:nvPr/>
        </p:nvSpPr>
        <p:spPr>
          <a:xfrm>
            <a:off x="450000" y="7109155"/>
            <a:ext cx="9780905" cy="0"/>
          </a:xfrm>
          <a:custGeom>
            <a:avLst/>
            <a:gdLst/>
            <a:ahLst/>
            <a:cxnLst/>
            <a:rect l="l" t="t" r="r" b="b"/>
            <a:pathLst>
              <a:path w="9780905">
                <a:moveTo>
                  <a:pt x="0" y="0"/>
                </a:moveTo>
                <a:lnTo>
                  <a:pt x="9780714" y="0"/>
                </a:lnTo>
              </a:path>
            </a:pathLst>
          </a:custGeom>
          <a:ln w="12700">
            <a:solidFill>
              <a:srgbClr val="094780"/>
            </a:solidFill>
          </a:ln>
        </p:spPr>
        <p:txBody>
          <a:bodyPr wrap="square" lIns="0" tIns="0" rIns="0" bIns="0" rtlCol="0"/>
          <a:lstStyle/>
          <a:p>
            <a:endParaRPr/>
          </a:p>
        </p:txBody>
      </p:sp>
      <p:sp>
        <p:nvSpPr>
          <p:cNvPr id="8" name="object 4">
            <a:extLst>
              <a:ext uri="{FF2B5EF4-FFF2-40B4-BE49-F238E27FC236}">
                <a16:creationId xmlns:a16="http://schemas.microsoft.com/office/drawing/2014/main" id="{4AF13492-3B82-EA9B-B66F-7208FD01DB09}"/>
              </a:ext>
            </a:extLst>
          </p:cNvPr>
          <p:cNvSpPr/>
          <p:nvPr/>
        </p:nvSpPr>
        <p:spPr>
          <a:xfrm>
            <a:off x="9854996" y="7438529"/>
            <a:ext cx="243204" cy="121920"/>
          </a:xfrm>
          <a:custGeom>
            <a:avLst/>
            <a:gdLst/>
            <a:ahLst/>
            <a:cxnLst/>
            <a:rect l="l" t="t" r="r" b="b"/>
            <a:pathLst>
              <a:path w="243204" h="121920">
                <a:moveTo>
                  <a:pt x="121475" y="0"/>
                </a:moveTo>
                <a:lnTo>
                  <a:pt x="0" y="121475"/>
                </a:lnTo>
                <a:lnTo>
                  <a:pt x="242951" y="121475"/>
                </a:lnTo>
                <a:lnTo>
                  <a:pt x="121475" y="0"/>
                </a:lnTo>
                <a:close/>
              </a:path>
            </a:pathLst>
          </a:custGeom>
          <a:solidFill>
            <a:srgbClr val="094780"/>
          </a:solidFill>
        </p:spPr>
        <p:txBody>
          <a:bodyPr wrap="square" lIns="0" tIns="0" rIns="0" bIns="0" rtlCol="0"/>
          <a:lstStyle/>
          <a:p>
            <a:endParaRPr/>
          </a:p>
        </p:txBody>
      </p:sp>
      <p:sp>
        <p:nvSpPr>
          <p:cNvPr id="11" name="object 9">
            <a:extLst>
              <a:ext uri="{FF2B5EF4-FFF2-40B4-BE49-F238E27FC236}">
                <a16:creationId xmlns:a16="http://schemas.microsoft.com/office/drawing/2014/main" id="{D3079E17-5657-0F90-4499-D94E52133A40}"/>
              </a:ext>
            </a:extLst>
          </p:cNvPr>
          <p:cNvSpPr txBox="1"/>
          <p:nvPr/>
        </p:nvSpPr>
        <p:spPr>
          <a:xfrm>
            <a:off x="392012" y="1247289"/>
            <a:ext cx="4812880" cy="393056"/>
          </a:xfrm>
          <a:prstGeom prst="rect">
            <a:avLst/>
          </a:prstGeom>
          <a:solidFill>
            <a:srgbClr val="DCDDDE">
              <a:alpha val="34999"/>
            </a:srgbClr>
          </a:solidFill>
        </p:spPr>
        <p:txBody>
          <a:bodyPr vert="horz" wrap="square" lIns="0" tIns="130175" rIns="0" bIns="0" rtlCol="0">
            <a:spAutoFit/>
          </a:bodyPr>
          <a:lstStyle/>
          <a:p>
            <a:pPr marL="88900">
              <a:lnSpc>
                <a:spcPct val="100000"/>
              </a:lnSpc>
              <a:spcBef>
                <a:spcPts val="1025"/>
              </a:spcBef>
            </a:pPr>
            <a:r>
              <a:rPr lang="en-US" sz="1700" b="1" dirty="0">
                <a:solidFill>
                  <a:srgbClr val="094780"/>
                </a:solidFill>
                <a:latin typeface="Trebuchet MS"/>
                <a:ea typeface="+mj-ea"/>
              </a:rPr>
              <a:t>Overview</a:t>
            </a:r>
            <a:r>
              <a:rPr sz="1700" b="1" dirty="0">
                <a:solidFill>
                  <a:srgbClr val="094780"/>
                </a:solidFill>
                <a:latin typeface="Trebuchet MS"/>
                <a:ea typeface="+mj-ea"/>
              </a:rPr>
              <a:t>:</a:t>
            </a:r>
          </a:p>
        </p:txBody>
      </p:sp>
      <p:sp>
        <p:nvSpPr>
          <p:cNvPr id="12" name="object 8">
            <a:extLst>
              <a:ext uri="{FF2B5EF4-FFF2-40B4-BE49-F238E27FC236}">
                <a16:creationId xmlns:a16="http://schemas.microsoft.com/office/drawing/2014/main" id="{20CEC1C5-BF43-2C3F-FE5D-C494D0D25E1F}"/>
              </a:ext>
            </a:extLst>
          </p:cNvPr>
          <p:cNvSpPr txBox="1"/>
          <p:nvPr/>
        </p:nvSpPr>
        <p:spPr>
          <a:xfrm>
            <a:off x="405143" y="1666974"/>
            <a:ext cx="4812880" cy="897425"/>
          </a:xfrm>
          <a:prstGeom prst="rect">
            <a:avLst/>
          </a:prstGeom>
        </p:spPr>
        <p:txBody>
          <a:bodyPr vert="horz" wrap="square" lIns="0" tIns="12700" rIns="0" bIns="0" rtlCol="0">
            <a:spAutoFit/>
          </a:bodyPr>
          <a:lstStyle/>
          <a:p>
            <a:pPr marL="12700" marR="5080">
              <a:lnSpc>
                <a:spcPct val="106100"/>
              </a:lnSpc>
              <a:spcBef>
                <a:spcPts val="100"/>
              </a:spcBef>
            </a:pPr>
            <a:r>
              <a:rPr lang="en-US" sz="1100" dirty="0">
                <a:latin typeface="Trebuchet MS"/>
                <a:cs typeface="Trebuchet MS"/>
              </a:rPr>
              <a:t>In this project, we utilize Python’s </a:t>
            </a:r>
            <a:r>
              <a:rPr lang="en-US" sz="1100" dirty="0" err="1">
                <a:latin typeface="Trebuchet MS"/>
                <a:cs typeface="Trebuchet MS"/>
              </a:rPr>
              <a:t>yfinance</a:t>
            </a:r>
            <a:r>
              <a:rPr lang="en-US" sz="1100" dirty="0">
                <a:latin typeface="Trebuchet MS"/>
                <a:cs typeface="Trebuchet MS"/>
              </a:rPr>
              <a:t> library to extract financial data for S&amp;P 500 companies and structure it into a relational database format for analysis. The goal is to create a comprehensive dataset that combines financial statements, market data, and industry rankings, which will then be used for financial modeling and analysis.</a:t>
            </a:r>
            <a:endParaRPr sz="1100" dirty="0">
              <a:latin typeface="Trebuchet MS"/>
              <a:cs typeface="Trebuchet MS"/>
            </a:endParaRPr>
          </a:p>
        </p:txBody>
      </p:sp>
      <p:sp>
        <p:nvSpPr>
          <p:cNvPr id="13" name="object 9">
            <a:extLst>
              <a:ext uri="{FF2B5EF4-FFF2-40B4-BE49-F238E27FC236}">
                <a16:creationId xmlns:a16="http://schemas.microsoft.com/office/drawing/2014/main" id="{872A5EF0-10D8-802B-9D03-396621C4DB5C}"/>
              </a:ext>
            </a:extLst>
          </p:cNvPr>
          <p:cNvSpPr txBox="1"/>
          <p:nvPr/>
        </p:nvSpPr>
        <p:spPr>
          <a:xfrm>
            <a:off x="392012" y="2924254"/>
            <a:ext cx="4826011" cy="393056"/>
          </a:xfrm>
          <a:prstGeom prst="rect">
            <a:avLst/>
          </a:prstGeom>
          <a:solidFill>
            <a:srgbClr val="DCDDDE">
              <a:alpha val="34999"/>
            </a:srgbClr>
          </a:solidFill>
        </p:spPr>
        <p:txBody>
          <a:bodyPr vert="horz" wrap="square" lIns="0" tIns="130175" rIns="0" bIns="0" rtlCol="0">
            <a:spAutoFit/>
          </a:bodyPr>
          <a:lstStyle/>
          <a:p>
            <a:pPr marL="88900">
              <a:lnSpc>
                <a:spcPct val="100000"/>
              </a:lnSpc>
              <a:spcBef>
                <a:spcPts val="1025"/>
              </a:spcBef>
            </a:pPr>
            <a:r>
              <a:rPr lang="en-US" sz="1700" b="1" dirty="0">
                <a:solidFill>
                  <a:srgbClr val="094780"/>
                </a:solidFill>
                <a:latin typeface="Trebuchet MS"/>
                <a:ea typeface="+mj-ea"/>
              </a:rPr>
              <a:t>Fetching S&amp;P 500 Company Data</a:t>
            </a:r>
            <a:r>
              <a:rPr sz="1700" b="1" dirty="0">
                <a:solidFill>
                  <a:srgbClr val="094780"/>
                </a:solidFill>
                <a:latin typeface="Trebuchet MS"/>
                <a:ea typeface="+mj-ea"/>
              </a:rPr>
              <a:t>:</a:t>
            </a:r>
          </a:p>
        </p:txBody>
      </p:sp>
      <p:sp>
        <p:nvSpPr>
          <p:cNvPr id="14" name="object 8">
            <a:extLst>
              <a:ext uri="{FF2B5EF4-FFF2-40B4-BE49-F238E27FC236}">
                <a16:creationId xmlns:a16="http://schemas.microsoft.com/office/drawing/2014/main" id="{D6F4EF75-294D-0645-E69C-D23FAF52A7D9}"/>
              </a:ext>
            </a:extLst>
          </p:cNvPr>
          <p:cNvSpPr txBox="1"/>
          <p:nvPr/>
        </p:nvSpPr>
        <p:spPr>
          <a:xfrm>
            <a:off x="405143" y="3332712"/>
            <a:ext cx="4812880" cy="538609"/>
          </a:xfrm>
          <a:prstGeom prst="rect">
            <a:avLst/>
          </a:prstGeom>
        </p:spPr>
        <p:txBody>
          <a:bodyPr vert="horz" wrap="square" lIns="0" tIns="12700" rIns="0" bIns="0" rtlCol="0">
            <a:spAutoFit/>
          </a:bodyPr>
          <a:lstStyle/>
          <a:p>
            <a:pPr marL="12700" marR="5080">
              <a:lnSpc>
                <a:spcPct val="106100"/>
              </a:lnSpc>
              <a:spcBef>
                <a:spcPts val="100"/>
              </a:spcBef>
            </a:pPr>
            <a:r>
              <a:rPr lang="en-US" sz="1100" dirty="0">
                <a:latin typeface="Trebuchet MS"/>
                <a:cs typeface="Trebuchet MS"/>
              </a:rPr>
              <a:t>The code begins by fetching a list of S&amp;P 500 companies, including their symbols, industry sectors, and headquarters location, from a Wikipedia page. This forms the foundation for our data pipeline.</a:t>
            </a:r>
            <a:endParaRPr sz="1100" dirty="0">
              <a:latin typeface="Trebuchet MS"/>
              <a:cs typeface="Trebuchet MS"/>
            </a:endParaRPr>
          </a:p>
        </p:txBody>
      </p:sp>
      <p:sp>
        <p:nvSpPr>
          <p:cNvPr id="15" name="object 3">
            <a:extLst>
              <a:ext uri="{FF2B5EF4-FFF2-40B4-BE49-F238E27FC236}">
                <a16:creationId xmlns:a16="http://schemas.microsoft.com/office/drawing/2014/main" id="{6908159B-5687-BEEE-0495-7EC0EE0E5750}"/>
              </a:ext>
            </a:extLst>
          </p:cNvPr>
          <p:cNvSpPr txBox="1">
            <a:spLocks/>
          </p:cNvSpPr>
          <p:nvPr/>
        </p:nvSpPr>
        <p:spPr>
          <a:xfrm>
            <a:off x="437300" y="2657641"/>
            <a:ext cx="4780724" cy="269304"/>
          </a:xfrm>
          <a:prstGeom prst="rect">
            <a:avLst/>
          </a:prstGeom>
        </p:spPr>
        <p:txBody>
          <a:bodyPr vert="horz" wrap="square" lIns="0" tIns="12700" rIns="0" bIns="0" rtlCol="0">
            <a:spAutoFit/>
          </a:bodyPr>
          <a:lstStyle>
            <a:lvl1pPr>
              <a:defRPr sz="2000" b="1" i="0">
                <a:solidFill>
                  <a:schemeClr val="tx1"/>
                </a:solidFill>
                <a:latin typeface="Trebuchet MS"/>
                <a:ea typeface="+mj-ea"/>
                <a:cs typeface="Trebuchet MS"/>
              </a:defRPr>
            </a:lvl1pPr>
          </a:lstStyle>
          <a:p>
            <a:pPr marL="12700">
              <a:lnSpc>
                <a:spcPts val="1970"/>
              </a:lnSpc>
              <a:spcBef>
                <a:spcPts val="100"/>
              </a:spcBef>
            </a:pPr>
            <a:r>
              <a:rPr lang="en-US" sz="1700" spc="75" dirty="0">
                <a:solidFill>
                  <a:srgbClr val="094780"/>
                </a:solidFill>
              </a:rPr>
              <a:t>Key Components of the Code and Process:</a:t>
            </a:r>
          </a:p>
        </p:txBody>
      </p:sp>
      <p:sp>
        <p:nvSpPr>
          <p:cNvPr id="16" name="object 9">
            <a:extLst>
              <a:ext uri="{FF2B5EF4-FFF2-40B4-BE49-F238E27FC236}">
                <a16:creationId xmlns:a16="http://schemas.microsoft.com/office/drawing/2014/main" id="{F44E079F-848D-FCF1-C980-6B1078744F2D}"/>
              </a:ext>
            </a:extLst>
          </p:cNvPr>
          <p:cNvSpPr txBox="1"/>
          <p:nvPr/>
        </p:nvSpPr>
        <p:spPr>
          <a:xfrm>
            <a:off x="404712" y="3905019"/>
            <a:ext cx="4812880" cy="393056"/>
          </a:xfrm>
          <a:prstGeom prst="rect">
            <a:avLst/>
          </a:prstGeom>
          <a:solidFill>
            <a:srgbClr val="DCDDDE">
              <a:alpha val="34999"/>
            </a:srgbClr>
          </a:solidFill>
        </p:spPr>
        <p:txBody>
          <a:bodyPr vert="horz" wrap="square" lIns="0" tIns="130175" rIns="0" bIns="0" rtlCol="0">
            <a:spAutoFit/>
          </a:bodyPr>
          <a:lstStyle/>
          <a:p>
            <a:pPr marL="88900">
              <a:lnSpc>
                <a:spcPct val="100000"/>
              </a:lnSpc>
              <a:spcBef>
                <a:spcPts val="1025"/>
              </a:spcBef>
            </a:pPr>
            <a:r>
              <a:rPr lang="en-US" sz="1700" b="1" dirty="0">
                <a:solidFill>
                  <a:srgbClr val="094780"/>
                </a:solidFill>
                <a:latin typeface="Trebuchet MS"/>
                <a:ea typeface="+mj-ea"/>
              </a:rPr>
              <a:t>Financial Data Collection:</a:t>
            </a:r>
            <a:endParaRPr sz="1700" b="1" dirty="0">
              <a:solidFill>
                <a:srgbClr val="094780"/>
              </a:solidFill>
              <a:latin typeface="Trebuchet MS"/>
              <a:ea typeface="+mj-ea"/>
            </a:endParaRPr>
          </a:p>
        </p:txBody>
      </p:sp>
      <p:sp>
        <p:nvSpPr>
          <p:cNvPr id="17" name="object 8">
            <a:extLst>
              <a:ext uri="{FF2B5EF4-FFF2-40B4-BE49-F238E27FC236}">
                <a16:creationId xmlns:a16="http://schemas.microsoft.com/office/drawing/2014/main" id="{4CAF84D3-30FF-FD35-AF24-473CF71B548F}"/>
              </a:ext>
            </a:extLst>
          </p:cNvPr>
          <p:cNvSpPr txBox="1"/>
          <p:nvPr/>
        </p:nvSpPr>
        <p:spPr>
          <a:xfrm>
            <a:off x="437299" y="4315813"/>
            <a:ext cx="4780293" cy="1653530"/>
          </a:xfrm>
          <a:prstGeom prst="rect">
            <a:avLst/>
          </a:prstGeom>
        </p:spPr>
        <p:txBody>
          <a:bodyPr vert="horz" wrap="square" lIns="0" tIns="12700" rIns="0" bIns="0" rtlCol="0">
            <a:spAutoFit/>
          </a:bodyPr>
          <a:lstStyle/>
          <a:p>
            <a:pPr marL="184150" marR="5080" indent="-171450">
              <a:lnSpc>
                <a:spcPct val="106100"/>
              </a:lnSpc>
              <a:spcBef>
                <a:spcPts val="100"/>
              </a:spcBef>
              <a:buFont typeface="Arial" panose="020B0604020202020204" pitchFamily="34" charset="0"/>
              <a:buChar char="•"/>
            </a:pPr>
            <a:r>
              <a:rPr lang="en-US" sz="1100" dirty="0">
                <a:latin typeface="Trebuchet MS"/>
                <a:cs typeface="Trebuchet MS"/>
              </a:rPr>
              <a:t>For each company, we use the </a:t>
            </a:r>
            <a:r>
              <a:rPr lang="en-US" sz="1100" dirty="0" err="1">
                <a:latin typeface="Trebuchet MS"/>
                <a:cs typeface="Trebuchet MS"/>
              </a:rPr>
              <a:t>yfinance</a:t>
            </a:r>
            <a:r>
              <a:rPr lang="en-US" sz="1100" dirty="0">
                <a:latin typeface="Trebuchet MS"/>
                <a:cs typeface="Trebuchet MS"/>
              </a:rPr>
              <a:t> library to pull detailed financial information such as balance sheets, income statements, and cash flow statements.</a:t>
            </a:r>
          </a:p>
          <a:p>
            <a:pPr marL="184150" marR="5080" indent="-171450">
              <a:lnSpc>
                <a:spcPct val="106100"/>
              </a:lnSpc>
              <a:spcBef>
                <a:spcPts val="100"/>
              </a:spcBef>
              <a:buFont typeface="Arial" panose="020B0604020202020204" pitchFamily="34" charset="0"/>
              <a:buChar char="•"/>
            </a:pPr>
            <a:r>
              <a:rPr lang="en-US" sz="1100" dirty="0">
                <a:latin typeface="Trebuchet MS"/>
                <a:cs typeface="Trebuchet MS"/>
              </a:rPr>
              <a:t>Balance Sheet: Includes key metrics like total assets, liabilities, and stockholder equity.</a:t>
            </a:r>
          </a:p>
          <a:p>
            <a:pPr marL="184150" marR="5080" indent="-171450">
              <a:lnSpc>
                <a:spcPct val="106100"/>
              </a:lnSpc>
              <a:spcBef>
                <a:spcPts val="100"/>
              </a:spcBef>
              <a:buFont typeface="Arial" panose="020B0604020202020204" pitchFamily="34" charset="0"/>
              <a:buChar char="•"/>
            </a:pPr>
            <a:r>
              <a:rPr lang="en-US" sz="1100" dirty="0">
                <a:latin typeface="Trebuchet MS"/>
                <a:cs typeface="Trebuchet MS"/>
              </a:rPr>
              <a:t>Income Statement: Extracts items such as net income, revenue, and operating expenses.</a:t>
            </a:r>
          </a:p>
          <a:p>
            <a:pPr marL="184150" marR="5080" indent="-171450">
              <a:lnSpc>
                <a:spcPct val="106100"/>
              </a:lnSpc>
              <a:spcBef>
                <a:spcPts val="100"/>
              </a:spcBef>
              <a:buFont typeface="Arial" panose="020B0604020202020204" pitchFamily="34" charset="0"/>
              <a:buChar char="•"/>
            </a:pPr>
            <a:r>
              <a:rPr lang="en-US" sz="1100" dirty="0">
                <a:latin typeface="Trebuchet MS"/>
                <a:cs typeface="Trebuchet MS"/>
              </a:rPr>
              <a:t>Cash Flow: Focuses on cash from operating, investing, and financing activities.</a:t>
            </a:r>
            <a:endParaRPr sz="1100" dirty="0">
              <a:latin typeface="Trebuchet MS"/>
              <a:cs typeface="Trebuchet MS"/>
            </a:endParaRPr>
          </a:p>
        </p:txBody>
      </p:sp>
      <p:sp>
        <p:nvSpPr>
          <p:cNvPr id="18" name="object 9">
            <a:extLst>
              <a:ext uri="{FF2B5EF4-FFF2-40B4-BE49-F238E27FC236}">
                <a16:creationId xmlns:a16="http://schemas.microsoft.com/office/drawing/2014/main" id="{66CD5D30-CB92-8423-D21D-3970C7CAD35B}"/>
              </a:ext>
            </a:extLst>
          </p:cNvPr>
          <p:cNvSpPr txBox="1"/>
          <p:nvPr/>
        </p:nvSpPr>
        <p:spPr>
          <a:xfrm>
            <a:off x="450000" y="5994467"/>
            <a:ext cx="4767592" cy="393056"/>
          </a:xfrm>
          <a:prstGeom prst="rect">
            <a:avLst/>
          </a:prstGeom>
          <a:solidFill>
            <a:srgbClr val="DCDDDE">
              <a:alpha val="34999"/>
            </a:srgbClr>
          </a:solidFill>
        </p:spPr>
        <p:txBody>
          <a:bodyPr vert="horz" wrap="square" lIns="0" tIns="130175" rIns="0" bIns="0" rtlCol="0">
            <a:spAutoFit/>
          </a:bodyPr>
          <a:lstStyle/>
          <a:p>
            <a:pPr marL="88900">
              <a:lnSpc>
                <a:spcPct val="100000"/>
              </a:lnSpc>
              <a:spcBef>
                <a:spcPts val="1025"/>
              </a:spcBef>
            </a:pPr>
            <a:r>
              <a:rPr lang="en-US" sz="1700" b="1" dirty="0">
                <a:solidFill>
                  <a:srgbClr val="094780"/>
                </a:solidFill>
                <a:latin typeface="Trebuchet MS"/>
                <a:ea typeface="+mj-ea"/>
              </a:rPr>
              <a:t>Company Information &amp; Additional Metrics:</a:t>
            </a:r>
            <a:endParaRPr sz="1700" b="1" dirty="0">
              <a:solidFill>
                <a:srgbClr val="094780"/>
              </a:solidFill>
              <a:latin typeface="Trebuchet MS"/>
              <a:ea typeface="+mj-ea"/>
            </a:endParaRPr>
          </a:p>
        </p:txBody>
      </p:sp>
      <p:sp>
        <p:nvSpPr>
          <p:cNvPr id="19" name="object 8">
            <a:extLst>
              <a:ext uri="{FF2B5EF4-FFF2-40B4-BE49-F238E27FC236}">
                <a16:creationId xmlns:a16="http://schemas.microsoft.com/office/drawing/2014/main" id="{3AB8519A-1809-CEFE-15D8-A34F3132AEDB}"/>
              </a:ext>
            </a:extLst>
          </p:cNvPr>
          <p:cNvSpPr txBox="1"/>
          <p:nvPr/>
        </p:nvSpPr>
        <p:spPr>
          <a:xfrm>
            <a:off x="437300" y="6415657"/>
            <a:ext cx="4780292" cy="538609"/>
          </a:xfrm>
          <a:prstGeom prst="rect">
            <a:avLst/>
          </a:prstGeom>
        </p:spPr>
        <p:txBody>
          <a:bodyPr vert="horz" wrap="square" lIns="0" tIns="12700" rIns="0" bIns="0" rtlCol="0">
            <a:spAutoFit/>
          </a:bodyPr>
          <a:lstStyle/>
          <a:p>
            <a:pPr marL="12700" marR="5080">
              <a:lnSpc>
                <a:spcPct val="106100"/>
              </a:lnSpc>
              <a:spcBef>
                <a:spcPts val="100"/>
              </a:spcBef>
            </a:pPr>
            <a:r>
              <a:rPr lang="en-US" sz="1100" dirty="0">
                <a:latin typeface="Trebuchet MS"/>
                <a:cs typeface="Trebuchet MS"/>
              </a:rPr>
              <a:t>In addition to financials, the script fetches supplementary data like the year of establishment, country, and market capitalization, which is used to rank companies within the S&amp;P 500 and within their industry.</a:t>
            </a:r>
            <a:endParaRPr sz="1100" dirty="0">
              <a:latin typeface="Trebuchet MS"/>
              <a:cs typeface="Trebuchet MS"/>
            </a:endParaRPr>
          </a:p>
        </p:txBody>
      </p:sp>
      <p:sp>
        <p:nvSpPr>
          <p:cNvPr id="20" name="object 9">
            <a:extLst>
              <a:ext uri="{FF2B5EF4-FFF2-40B4-BE49-F238E27FC236}">
                <a16:creationId xmlns:a16="http://schemas.microsoft.com/office/drawing/2014/main" id="{926E45D8-201F-7A6D-58B7-CC1762E9A513}"/>
              </a:ext>
            </a:extLst>
          </p:cNvPr>
          <p:cNvSpPr txBox="1"/>
          <p:nvPr/>
        </p:nvSpPr>
        <p:spPr>
          <a:xfrm>
            <a:off x="5639220" y="1243760"/>
            <a:ext cx="4812880" cy="393056"/>
          </a:xfrm>
          <a:prstGeom prst="rect">
            <a:avLst/>
          </a:prstGeom>
          <a:solidFill>
            <a:srgbClr val="DCDDDE">
              <a:alpha val="34999"/>
            </a:srgbClr>
          </a:solidFill>
        </p:spPr>
        <p:txBody>
          <a:bodyPr vert="horz" wrap="square" lIns="0" tIns="130175" rIns="0" bIns="0" rtlCol="0">
            <a:spAutoFit/>
          </a:bodyPr>
          <a:lstStyle/>
          <a:p>
            <a:pPr marL="88900">
              <a:lnSpc>
                <a:spcPct val="100000"/>
              </a:lnSpc>
              <a:spcBef>
                <a:spcPts val="1025"/>
              </a:spcBef>
            </a:pPr>
            <a:r>
              <a:rPr lang="en-US" sz="1700" b="1" dirty="0">
                <a:solidFill>
                  <a:srgbClr val="094780"/>
                </a:solidFill>
                <a:latin typeface="Trebuchet MS"/>
                <a:ea typeface="+mj-ea"/>
              </a:rPr>
              <a:t>Ranking by Market Cap:</a:t>
            </a:r>
            <a:endParaRPr sz="1700" b="1" dirty="0">
              <a:solidFill>
                <a:srgbClr val="094780"/>
              </a:solidFill>
              <a:latin typeface="Trebuchet MS"/>
              <a:ea typeface="+mj-ea"/>
            </a:endParaRPr>
          </a:p>
        </p:txBody>
      </p:sp>
      <p:sp>
        <p:nvSpPr>
          <p:cNvPr id="21" name="object 8">
            <a:extLst>
              <a:ext uri="{FF2B5EF4-FFF2-40B4-BE49-F238E27FC236}">
                <a16:creationId xmlns:a16="http://schemas.microsoft.com/office/drawing/2014/main" id="{8A769F1A-9722-7916-91D5-4D72A5C677D7}"/>
              </a:ext>
            </a:extLst>
          </p:cNvPr>
          <p:cNvSpPr txBox="1"/>
          <p:nvPr/>
        </p:nvSpPr>
        <p:spPr>
          <a:xfrm>
            <a:off x="5639220" y="1665714"/>
            <a:ext cx="4812880" cy="1102481"/>
          </a:xfrm>
          <a:prstGeom prst="rect">
            <a:avLst/>
          </a:prstGeom>
        </p:spPr>
        <p:txBody>
          <a:bodyPr vert="horz" wrap="square" lIns="0" tIns="12700" rIns="0" bIns="0" rtlCol="0">
            <a:spAutoFit/>
          </a:bodyPr>
          <a:lstStyle/>
          <a:p>
            <a:pPr marL="12700" marR="5080">
              <a:lnSpc>
                <a:spcPct val="106100"/>
              </a:lnSpc>
              <a:spcBef>
                <a:spcPts val="100"/>
              </a:spcBef>
            </a:pPr>
            <a:r>
              <a:rPr lang="en-US" sz="1100" dirty="0">
                <a:latin typeface="Trebuchet MS"/>
                <a:cs typeface="Trebuchet MS"/>
              </a:rPr>
              <a:t>The market capitalization of each company is used to rank it both in the S&amp;P 500 index and within its specific industry. This creates two key metrics:</a:t>
            </a:r>
          </a:p>
          <a:p>
            <a:pPr marL="184150" marR="5080" indent="-171450">
              <a:lnSpc>
                <a:spcPct val="106100"/>
              </a:lnSpc>
              <a:spcBef>
                <a:spcPts val="100"/>
              </a:spcBef>
              <a:buFont typeface="Arial" panose="020B0604020202020204" pitchFamily="34" charset="0"/>
              <a:buChar char="•"/>
            </a:pPr>
            <a:r>
              <a:rPr lang="en-US" sz="1100" dirty="0">
                <a:latin typeface="Trebuchet MS"/>
                <a:cs typeface="Trebuchet MS"/>
              </a:rPr>
              <a:t>Rank in S&amp;P 500: Position of the company in the overall index.</a:t>
            </a:r>
          </a:p>
          <a:p>
            <a:pPr marL="184150" marR="5080" indent="-171450">
              <a:lnSpc>
                <a:spcPct val="106100"/>
              </a:lnSpc>
              <a:spcBef>
                <a:spcPts val="100"/>
              </a:spcBef>
              <a:buFont typeface="Arial" panose="020B0604020202020204" pitchFamily="34" charset="0"/>
              <a:buChar char="•"/>
            </a:pPr>
            <a:r>
              <a:rPr lang="en-US" sz="1100" dirty="0">
                <a:latin typeface="Trebuchet MS"/>
                <a:cs typeface="Trebuchet MS"/>
              </a:rPr>
              <a:t>Rank in Industry: Position of the company relative to other companies in the same industry.</a:t>
            </a:r>
            <a:endParaRPr sz="1100" dirty="0">
              <a:latin typeface="Trebuchet MS"/>
              <a:cs typeface="Trebuchet MS"/>
            </a:endParaRPr>
          </a:p>
        </p:txBody>
      </p:sp>
      <p:sp>
        <p:nvSpPr>
          <p:cNvPr id="22" name="object 9">
            <a:extLst>
              <a:ext uri="{FF2B5EF4-FFF2-40B4-BE49-F238E27FC236}">
                <a16:creationId xmlns:a16="http://schemas.microsoft.com/office/drawing/2014/main" id="{E9686C31-D66F-73E2-776B-4F4F93E30F7F}"/>
              </a:ext>
            </a:extLst>
          </p:cNvPr>
          <p:cNvSpPr txBox="1"/>
          <p:nvPr/>
        </p:nvSpPr>
        <p:spPr>
          <a:xfrm>
            <a:off x="5639220" y="2748327"/>
            <a:ext cx="4812880" cy="393056"/>
          </a:xfrm>
          <a:prstGeom prst="rect">
            <a:avLst/>
          </a:prstGeom>
          <a:solidFill>
            <a:srgbClr val="DCDDDE">
              <a:alpha val="34999"/>
            </a:srgbClr>
          </a:solidFill>
        </p:spPr>
        <p:txBody>
          <a:bodyPr vert="horz" wrap="square" lIns="0" tIns="130175" rIns="0" bIns="0" rtlCol="0">
            <a:spAutoFit/>
          </a:bodyPr>
          <a:lstStyle/>
          <a:p>
            <a:pPr marL="88900">
              <a:lnSpc>
                <a:spcPct val="100000"/>
              </a:lnSpc>
              <a:spcBef>
                <a:spcPts val="1025"/>
              </a:spcBef>
            </a:pPr>
            <a:r>
              <a:rPr lang="en-US" sz="1700" b="1" dirty="0">
                <a:solidFill>
                  <a:srgbClr val="094780"/>
                </a:solidFill>
                <a:latin typeface="Trebuchet MS"/>
                <a:ea typeface="+mj-ea"/>
              </a:rPr>
              <a:t>Storing Data in Excel:</a:t>
            </a:r>
            <a:endParaRPr sz="1700" b="1" dirty="0">
              <a:solidFill>
                <a:srgbClr val="094780"/>
              </a:solidFill>
              <a:latin typeface="Trebuchet MS"/>
              <a:ea typeface="+mj-ea"/>
            </a:endParaRPr>
          </a:p>
        </p:txBody>
      </p:sp>
      <p:sp>
        <p:nvSpPr>
          <p:cNvPr id="23" name="object 8">
            <a:extLst>
              <a:ext uri="{FF2B5EF4-FFF2-40B4-BE49-F238E27FC236}">
                <a16:creationId xmlns:a16="http://schemas.microsoft.com/office/drawing/2014/main" id="{58836911-B305-348C-F93D-D17FBB094053}"/>
              </a:ext>
            </a:extLst>
          </p:cNvPr>
          <p:cNvSpPr txBox="1"/>
          <p:nvPr/>
        </p:nvSpPr>
        <p:spPr>
          <a:xfrm>
            <a:off x="5630149" y="3133982"/>
            <a:ext cx="4812880" cy="1474121"/>
          </a:xfrm>
          <a:prstGeom prst="rect">
            <a:avLst/>
          </a:prstGeom>
        </p:spPr>
        <p:txBody>
          <a:bodyPr vert="horz" wrap="square" lIns="0" tIns="12700" rIns="0" bIns="0" rtlCol="0">
            <a:spAutoFit/>
          </a:bodyPr>
          <a:lstStyle/>
          <a:p>
            <a:pPr marL="12700" marR="5080">
              <a:lnSpc>
                <a:spcPct val="106100"/>
              </a:lnSpc>
              <a:spcBef>
                <a:spcPts val="100"/>
              </a:spcBef>
            </a:pPr>
            <a:r>
              <a:rPr lang="en-US" sz="1100" dirty="0">
                <a:latin typeface="Trebuchet MS"/>
                <a:cs typeface="Trebuchet MS"/>
              </a:rPr>
              <a:t>The collected data is saved into an Excel file, with separate sheets for:</a:t>
            </a:r>
          </a:p>
          <a:p>
            <a:pPr marL="184150" marR="5080" indent="-171450">
              <a:lnSpc>
                <a:spcPct val="106100"/>
              </a:lnSpc>
              <a:spcBef>
                <a:spcPts val="100"/>
              </a:spcBef>
              <a:buFont typeface="Arial" panose="020B0604020202020204" pitchFamily="34" charset="0"/>
              <a:buChar char="•"/>
            </a:pPr>
            <a:r>
              <a:rPr lang="en-US" sz="1100" dirty="0">
                <a:latin typeface="Trebuchet MS"/>
                <a:cs typeface="Trebuchet MS"/>
              </a:rPr>
              <a:t>Financial Data: Contains financial metrics (e.g., revenue, equity) with their respective dates and categories (balance sheet, income statement, etc.).</a:t>
            </a:r>
          </a:p>
          <a:p>
            <a:pPr marL="184150" marR="5080" indent="-171450">
              <a:lnSpc>
                <a:spcPct val="106100"/>
              </a:lnSpc>
              <a:spcBef>
                <a:spcPts val="100"/>
              </a:spcBef>
              <a:buFont typeface="Arial" panose="020B0604020202020204" pitchFamily="34" charset="0"/>
              <a:buChar char="•"/>
            </a:pPr>
            <a:r>
              <a:rPr lang="en-US" sz="1100" dirty="0">
                <a:latin typeface="Trebuchet MS"/>
                <a:cs typeface="Trebuchet MS"/>
              </a:rPr>
              <a:t>Index Data: Stores general information about each company (e.g., name, stock code, industry).</a:t>
            </a:r>
          </a:p>
          <a:p>
            <a:pPr marL="184150" marR="5080" indent="-171450">
              <a:lnSpc>
                <a:spcPct val="106100"/>
              </a:lnSpc>
              <a:spcBef>
                <a:spcPts val="100"/>
              </a:spcBef>
              <a:buFont typeface="Arial" panose="020B0604020202020204" pitchFamily="34" charset="0"/>
              <a:buChar char="•"/>
            </a:pPr>
            <a:r>
              <a:rPr lang="en-US" sz="1100" dirty="0">
                <a:latin typeface="Trebuchet MS"/>
                <a:cs typeface="Trebuchet MS"/>
              </a:rPr>
              <a:t>Industry Summary: Summarizes industries, with the number of companies in each and regional information.</a:t>
            </a:r>
            <a:endParaRPr sz="1100" dirty="0">
              <a:latin typeface="Trebuchet MS"/>
              <a:cs typeface="Trebuchet MS"/>
            </a:endParaRPr>
          </a:p>
        </p:txBody>
      </p:sp>
      <p:sp>
        <p:nvSpPr>
          <p:cNvPr id="25" name="TextBox 24">
            <a:extLst>
              <a:ext uri="{FF2B5EF4-FFF2-40B4-BE49-F238E27FC236}">
                <a16:creationId xmlns:a16="http://schemas.microsoft.com/office/drawing/2014/main" id="{73052DB4-0C27-A5BE-18B6-45C977552107}"/>
              </a:ext>
            </a:extLst>
          </p:cNvPr>
          <p:cNvSpPr txBox="1"/>
          <p:nvPr/>
        </p:nvSpPr>
        <p:spPr>
          <a:xfrm>
            <a:off x="5625613" y="5053977"/>
            <a:ext cx="4821951" cy="1954381"/>
          </a:xfrm>
          <a:prstGeom prst="rect">
            <a:avLst/>
          </a:prstGeom>
          <a:noFill/>
        </p:spPr>
        <p:txBody>
          <a:bodyPr wrap="square">
            <a:spAutoFit/>
          </a:bodyPr>
          <a:lstStyle/>
          <a:p>
            <a:pPr marL="171450" indent="-171450">
              <a:buFont typeface="Arial" panose="020B0604020202020204" pitchFamily="34" charset="0"/>
              <a:buChar char="•"/>
            </a:pPr>
            <a:r>
              <a:rPr lang="en-US" sz="1100" dirty="0">
                <a:latin typeface="Trebuchet MS"/>
              </a:rPr>
              <a:t>This automated process of fetching, analyzing, and organizing financial data for S&amp;P 500 companies gives us a robust dataset for financial modeling. It eliminates manual data collection, ensuring data accuracy and efficiency. By incorporating rankings and financial ratios, the model allows for comparative analysis both within industries and across the index.</a:t>
            </a:r>
          </a:p>
          <a:p>
            <a:pPr marL="171450" indent="-171450">
              <a:buFont typeface="Arial" panose="020B0604020202020204" pitchFamily="34" charset="0"/>
              <a:buChar char="•"/>
            </a:pPr>
            <a:endParaRPr lang="en-US" sz="1100" dirty="0">
              <a:latin typeface="Trebuchet MS"/>
            </a:endParaRPr>
          </a:p>
          <a:p>
            <a:pPr marL="171450" indent="-171450">
              <a:buFont typeface="Arial" panose="020B0604020202020204" pitchFamily="34" charset="0"/>
              <a:buChar char="•"/>
            </a:pPr>
            <a:r>
              <a:rPr lang="en-US" sz="1100" dirty="0">
                <a:latin typeface="Trebuchet MS"/>
              </a:rPr>
              <a:t>This setup ensures that the project is scalable and can be applied to other indices or markets with minimal adjustments. The data can be further used to perform deeper analysis, visualize trends, or even predict financial performance.</a:t>
            </a:r>
          </a:p>
        </p:txBody>
      </p:sp>
      <p:sp>
        <p:nvSpPr>
          <p:cNvPr id="27" name="object 3">
            <a:extLst>
              <a:ext uri="{FF2B5EF4-FFF2-40B4-BE49-F238E27FC236}">
                <a16:creationId xmlns:a16="http://schemas.microsoft.com/office/drawing/2014/main" id="{F1A6A284-0393-224E-E359-170348168926}"/>
              </a:ext>
            </a:extLst>
          </p:cNvPr>
          <p:cNvSpPr txBox="1">
            <a:spLocks/>
          </p:cNvSpPr>
          <p:nvPr/>
        </p:nvSpPr>
        <p:spPr>
          <a:xfrm>
            <a:off x="5625613" y="4683876"/>
            <a:ext cx="4780724" cy="269304"/>
          </a:xfrm>
          <a:prstGeom prst="rect">
            <a:avLst/>
          </a:prstGeom>
        </p:spPr>
        <p:txBody>
          <a:bodyPr vert="horz" wrap="square" lIns="0" tIns="12700" rIns="0" bIns="0" rtlCol="0">
            <a:spAutoFit/>
          </a:bodyPr>
          <a:lstStyle>
            <a:lvl1pPr>
              <a:defRPr sz="2000" b="1" i="0">
                <a:solidFill>
                  <a:schemeClr val="tx1"/>
                </a:solidFill>
                <a:latin typeface="Trebuchet MS"/>
                <a:ea typeface="+mj-ea"/>
                <a:cs typeface="Trebuchet MS"/>
              </a:defRPr>
            </a:lvl1pPr>
          </a:lstStyle>
          <a:p>
            <a:pPr marL="12700">
              <a:lnSpc>
                <a:spcPts val="1970"/>
              </a:lnSpc>
              <a:spcBef>
                <a:spcPts val="100"/>
              </a:spcBef>
            </a:pPr>
            <a:r>
              <a:rPr lang="en-US" sz="1700" spc="75" dirty="0">
                <a:solidFill>
                  <a:srgbClr val="094780"/>
                </a:solidFill>
              </a:rPr>
              <a:t>Key Points:</a:t>
            </a:r>
          </a:p>
        </p:txBody>
      </p:sp>
      <p:sp>
        <p:nvSpPr>
          <p:cNvPr id="28" name="object 46">
            <a:extLst>
              <a:ext uri="{FF2B5EF4-FFF2-40B4-BE49-F238E27FC236}">
                <a16:creationId xmlns:a16="http://schemas.microsoft.com/office/drawing/2014/main" id="{16C54EA2-26EB-E6C1-4FB5-8848969B63AF}"/>
              </a:ext>
            </a:extLst>
          </p:cNvPr>
          <p:cNvSpPr txBox="1"/>
          <p:nvPr/>
        </p:nvSpPr>
        <p:spPr>
          <a:xfrm>
            <a:off x="437298" y="7197479"/>
            <a:ext cx="3385402" cy="135935"/>
          </a:xfrm>
          <a:prstGeom prst="rect">
            <a:avLst/>
          </a:prstGeom>
        </p:spPr>
        <p:txBody>
          <a:bodyPr vert="horz" wrap="square" lIns="0" tIns="12700" rIns="0" bIns="0" rtlCol="0">
            <a:spAutoFit/>
          </a:bodyPr>
          <a:lstStyle/>
          <a:p>
            <a:pPr marL="12700">
              <a:lnSpc>
                <a:spcPct val="100000"/>
              </a:lnSpc>
              <a:spcBef>
                <a:spcPts val="100"/>
              </a:spcBef>
            </a:pPr>
            <a:r>
              <a:rPr sz="800" dirty="0">
                <a:latin typeface="Tahoma"/>
                <a:cs typeface="Tahoma"/>
                <a:hlinkClick r:id="rId2"/>
              </a:rPr>
              <a:t>Source:</a:t>
            </a:r>
            <a:r>
              <a:rPr sz="800" spc="-30" dirty="0">
                <a:latin typeface="Tahoma"/>
                <a:cs typeface="Tahoma"/>
                <a:hlinkClick r:id="rId2"/>
              </a:rPr>
              <a:t> </a:t>
            </a:r>
            <a:r>
              <a:rPr lang="en-US" sz="800" spc="-30" dirty="0">
                <a:latin typeface="Tahoma"/>
                <a:cs typeface="Tahoma"/>
                <a:hlinkClick r:id="rId2"/>
              </a:rPr>
              <a:t>V6_[Historical]</a:t>
            </a:r>
            <a:r>
              <a:rPr lang="en-US" sz="800" spc="-30" dirty="0" err="1">
                <a:latin typeface="Tahoma"/>
                <a:cs typeface="Tahoma"/>
                <a:hlinkClick r:id="rId2"/>
              </a:rPr>
              <a:t>Consolidating_Financial_Data_for_YFinance_Stocks.ipynb</a:t>
            </a:r>
            <a:endParaRPr sz="800" dirty="0">
              <a:latin typeface="Tahoma"/>
              <a:cs typeface="Tahoma"/>
            </a:endParaRPr>
          </a:p>
        </p:txBody>
      </p:sp>
    </p:spTree>
    <p:extLst>
      <p:ext uri="{BB962C8B-B14F-4D97-AF65-F5344CB8AC3E}">
        <p14:creationId xmlns:p14="http://schemas.microsoft.com/office/powerpoint/2010/main" val="4165174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0000" y="463562"/>
            <a:ext cx="9780905" cy="6645593"/>
            <a:chOff x="450000" y="463562"/>
            <a:chExt cx="9780905" cy="6645593"/>
          </a:xfrm>
        </p:grpSpPr>
        <p:sp>
          <p:nvSpPr>
            <p:cNvPr id="4" name="object 4"/>
            <p:cNvSpPr/>
            <p:nvPr/>
          </p:nvSpPr>
          <p:spPr>
            <a:xfrm>
              <a:off x="450000" y="463562"/>
              <a:ext cx="9780905" cy="0"/>
            </a:xfrm>
            <a:custGeom>
              <a:avLst/>
              <a:gdLst/>
              <a:ahLst/>
              <a:cxnLst/>
              <a:rect l="l" t="t" r="r" b="b"/>
              <a:pathLst>
                <a:path w="9780905">
                  <a:moveTo>
                    <a:pt x="0" y="0"/>
                  </a:moveTo>
                  <a:lnTo>
                    <a:pt x="9780714" y="0"/>
                  </a:lnTo>
                </a:path>
              </a:pathLst>
            </a:custGeom>
            <a:ln w="12700">
              <a:solidFill>
                <a:srgbClr val="094780"/>
              </a:solidFill>
            </a:ln>
          </p:spPr>
          <p:txBody>
            <a:bodyPr wrap="square" lIns="0" tIns="0" rIns="0" bIns="0" rtlCol="0"/>
            <a:lstStyle/>
            <a:p>
              <a:endParaRPr/>
            </a:p>
          </p:txBody>
        </p:sp>
        <p:sp>
          <p:nvSpPr>
            <p:cNvPr id="5" name="object 5"/>
            <p:cNvSpPr/>
            <p:nvPr/>
          </p:nvSpPr>
          <p:spPr>
            <a:xfrm>
              <a:off x="450000" y="7109155"/>
              <a:ext cx="9780905" cy="0"/>
            </a:xfrm>
            <a:custGeom>
              <a:avLst/>
              <a:gdLst/>
              <a:ahLst/>
              <a:cxnLst/>
              <a:rect l="l" t="t" r="r" b="b"/>
              <a:pathLst>
                <a:path w="9780905">
                  <a:moveTo>
                    <a:pt x="0" y="0"/>
                  </a:moveTo>
                  <a:lnTo>
                    <a:pt x="9780714" y="0"/>
                  </a:lnTo>
                </a:path>
              </a:pathLst>
            </a:custGeom>
            <a:ln w="12700">
              <a:solidFill>
                <a:srgbClr val="094780"/>
              </a:solidFill>
            </a:ln>
          </p:spPr>
          <p:txBody>
            <a:bodyPr wrap="square" lIns="0" tIns="0" rIns="0" bIns="0" rtlCol="0"/>
            <a:lstStyle/>
            <a:p>
              <a:endParaRPr/>
            </a:p>
          </p:txBody>
        </p:sp>
      </p:grpSp>
      <p:sp>
        <p:nvSpPr>
          <p:cNvPr id="7" name="object 7"/>
          <p:cNvSpPr txBox="1">
            <a:spLocks noGrp="1"/>
          </p:cNvSpPr>
          <p:nvPr>
            <p:ph type="title"/>
          </p:nvPr>
        </p:nvSpPr>
        <p:spPr>
          <a:xfrm>
            <a:off x="432005" y="799599"/>
            <a:ext cx="4740275" cy="279564"/>
          </a:xfrm>
          <a:prstGeom prst="rect">
            <a:avLst/>
          </a:prstGeom>
        </p:spPr>
        <p:txBody>
          <a:bodyPr vert="horz" wrap="square" lIns="0" tIns="35560" rIns="0" bIns="0" rtlCol="0">
            <a:spAutoFit/>
          </a:bodyPr>
          <a:lstStyle/>
          <a:p>
            <a:pPr marL="12700" marR="5080">
              <a:lnSpc>
                <a:spcPts val="1900"/>
              </a:lnSpc>
              <a:spcBef>
                <a:spcPts val="280"/>
              </a:spcBef>
            </a:pPr>
            <a:r>
              <a:rPr lang="en-US" sz="1700" dirty="0">
                <a:solidFill>
                  <a:srgbClr val="094780"/>
                </a:solidFill>
              </a:rPr>
              <a:t>Data Model &amp; Structure</a:t>
            </a:r>
            <a:endParaRPr sz="1700" dirty="0">
              <a:solidFill>
                <a:srgbClr val="094780"/>
              </a:solidFill>
            </a:endParaRPr>
          </a:p>
        </p:txBody>
      </p:sp>
      <p:sp>
        <p:nvSpPr>
          <p:cNvPr id="8" name="object 8"/>
          <p:cNvSpPr txBox="1"/>
          <p:nvPr/>
        </p:nvSpPr>
        <p:spPr>
          <a:xfrm>
            <a:off x="386121" y="1913814"/>
            <a:ext cx="5093970" cy="489558"/>
          </a:xfrm>
          <a:prstGeom prst="rect">
            <a:avLst/>
          </a:prstGeom>
        </p:spPr>
        <p:txBody>
          <a:bodyPr vert="horz" wrap="square" lIns="0" tIns="12700" rIns="0" bIns="0" rtlCol="0">
            <a:spAutoFit/>
          </a:bodyPr>
          <a:lstStyle/>
          <a:p>
            <a:pPr marL="12700" marR="5080">
              <a:lnSpc>
                <a:spcPct val="150000"/>
              </a:lnSpc>
              <a:spcBef>
                <a:spcPts val="100"/>
              </a:spcBef>
            </a:pPr>
            <a:r>
              <a:rPr lang="en-US" sz="1100" dirty="0">
                <a:latin typeface="Trebuchet MS"/>
                <a:cs typeface="Trebuchet MS"/>
              </a:rPr>
              <a:t>Contains general information about each company (e.g., company name, stock code, rank in S&amp;P 500, industry).</a:t>
            </a:r>
            <a:endParaRPr sz="1100" dirty="0">
              <a:latin typeface="Trebuchet MS"/>
              <a:cs typeface="Trebuchet MS"/>
            </a:endParaRPr>
          </a:p>
        </p:txBody>
      </p:sp>
      <p:sp>
        <p:nvSpPr>
          <p:cNvPr id="9" name="object 9"/>
          <p:cNvSpPr txBox="1"/>
          <p:nvPr/>
        </p:nvSpPr>
        <p:spPr>
          <a:xfrm>
            <a:off x="405143" y="1545792"/>
            <a:ext cx="5189220" cy="393056"/>
          </a:xfrm>
          <a:prstGeom prst="rect">
            <a:avLst/>
          </a:prstGeom>
          <a:solidFill>
            <a:srgbClr val="DCDDDE">
              <a:alpha val="34999"/>
            </a:srgbClr>
          </a:solidFill>
        </p:spPr>
        <p:txBody>
          <a:bodyPr vert="horz" wrap="square" lIns="0" tIns="130175" rIns="0" bIns="0" rtlCol="0">
            <a:spAutoFit/>
          </a:bodyPr>
          <a:lstStyle/>
          <a:p>
            <a:pPr marL="88900">
              <a:lnSpc>
                <a:spcPct val="100000"/>
              </a:lnSpc>
              <a:spcBef>
                <a:spcPts val="1025"/>
              </a:spcBef>
            </a:pPr>
            <a:r>
              <a:rPr lang="en-US" sz="1700" b="1" dirty="0">
                <a:solidFill>
                  <a:srgbClr val="094780"/>
                </a:solidFill>
                <a:latin typeface="Trebuchet MS"/>
                <a:ea typeface="+mj-ea"/>
              </a:rPr>
              <a:t>Index Table</a:t>
            </a:r>
            <a:r>
              <a:rPr sz="1700" b="1" dirty="0">
                <a:solidFill>
                  <a:srgbClr val="094780"/>
                </a:solidFill>
                <a:latin typeface="Trebuchet MS"/>
                <a:ea typeface="+mj-ea"/>
              </a:rPr>
              <a:t>:</a:t>
            </a:r>
          </a:p>
        </p:txBody>
      </p:sp>
      <p:sp>
        <p:nvSpPr>
          <p:cNvPr id="10" name="object 10"/>
          <p:cNvSpPr txBox="1"/>
          <p:nvPr/>
        </p:nvSpPr>
        <p:spPr>
          <a:xfrm>
            <a:off x="373421" y="2491406"/>
            <a:ext cx="5189220" cy="310341"/>
          </a:xfrm>
          <a:prstGeom prst="rect">
            <a:avLst/>
          </a:prstGeom>
          <a:solidFill>
            <a:srgbClr val="DCDDDE">
              <a:alpha val="34999"/>
            </a:srgbClr>
          </a:solidFill>
        </p:spPr>
        <p:txBody>
          <a:bodyPr vert="horz" wrap="square" lIns="0" tIns="48260" rIns="0" bIns="0" rtlCol="0">
            <a:spAutoFit/>
          </a:bodyPr>
          <a:lstStyle/>
          <a:p>
            <a:pPr marL="88900">
              <a:lnSpc>
                <a:spcPct val="100000"/>
              </a:lnSpc>
              <a:spcBef>
                <a:spcPts val="380"/>
              </a:spcBef>
            </a:pPr>
            <a:r>
              <a:rPr lang="en-US" sz="1700" b="1" dirty="0" err="1">
                <a:solidFill>
                  <a:srgbClr val="094780"/>
                </a:solidFill>
                <a:latin typeface="Trebuchet MS"/>
                <a:ea typeface="+mj-ea"/>
              </a:rPr>
              <a:t>FinancialData</a:t>
            </a:r>
            <a:r>
              <a:rPr lang="en-US" sz="1700" b="1" dirty="0">
                <a:solidFill>
                  <a:srgbClr val="094780"/>
                </a:solidFill>
                <a:latin typeface="Trebuchet MS"/>
                <a:ea typeface="+mj-ea"/>
              </a:rPr>
              <a:t> Table:</a:t>
            </a:r>
            <a:endParaRPr sz="1700" b="1" dirty="0">
              <a:solidFill>
                <a:srgbClr val="094780"/>
              </a:solidFill>
              <a:latin typeface="Trebuchet MS"/>
              <a:ea typeface="+mj-ea"/>
            </a:endParaRPr>
          </a:p>
        </p:txBody>
      </p:sp>
      <p:sp>
        <p:nvSpPr>
          <p:cNvPr id="11" name="object 11"/>
          <p:cNvSpPr txBox="1"/>
          <p:nvPr/>
        </p:nvSpPr>
        <p:spPr>
          <a:xfrm>
            <a:off x="486932" y="7259141"/>
            <a:ext cx="133350" cy="151323"/>
          </a:xfrm>
          <a:prstGeom prst="rect">
            <a:avLst/>
          </a:prstGeom>
        </p:spPr>
        <p:txBody>
          <a:bodyPr vert="horz" wrap="square" lIns="0" tIns="12700" rIns="0" bIns="0" rtlCol="0">
            <a:spAutoFit/>
          </a:bodyPr>
          <a:lstStyle/>
          <a:p>
            <a:pPr marL="12700">
              <a:lnSpc>
                <a:spcPct val="100000"/>
              </a:lnSpc>
              <a:spcBef>
                <a:spcPts val="100"/>
              </a:spcBef>
            </a:pPr>
            <a:r>
              <a:rPr lang="en-US" sz="900" spc="-50" dirty="0">
                <a:solidFill>
                  <a:schemeClr val="tx1"/>
                </a:solidFill>
                <a:latin typeface="Arial MT"/>
                <a:cs typeface="Arial MT"/>
              </a:rPr>
              <a:t>9</a:t>
            </a:r>
            <a:endParaRPr sz="900" dirty="0">
              <a:solidFill>
                <a:schemeClr val="tx1"/>
              </a:solidFill>
              <a:latin typeface="Arial MT"/>
              <a:cs typeface="Arial MT"/>
            </a:endParaRPr>
          </a:p>
        </p:txBody>
      </p:sp>
      <p:sp>
        <p:nvSpPr>
          <p:cNvPr id="12" name="object 8">
            <a:extLst>
              <a:ext uri="{FF2B5EF4-FFF2-40B4-BE49-F238E27FC236}">
                <a16:creationId xmlns:a16="http://schemas.microsoft.com/office/drawing/2014/main" id="{E49DA456-0198-8E99-626C-FAAAAE23D172}"/>
              </a:ext>
            </a:extLst>
          </p:cNvPr>
          <p:cNvSpPr txBox="1"/>
          <p:nvPr/>
        </p:nvSpPr>
        <p:spPr>
          <a:xfrm>
            <a:off x="373421" y="2787965"/>
            <a:ext cx="5093970" cy="1009956"/>
          </a:xfrm>
          <a:prstGeom prst="rect">
            <a:avLst/>
          </a:prstGeom>
        </p:spPr>
        <p:txBody>
          <a:bodyPr vert="horz" wrap="square" lIns="0" tIns="12700" rIns="0" bIns="0" rtlCol="0">
            <a:spAutoFit/>
          </a:bodyPr>
          <a:lstStyle/>
          <a:p>
            <a:pPr marL="184150" marR="5080" indent="-171450">
              <a:lnSpc>
                <a:spcPct val="150000"/>
              </a:lnSpc>
              <a:spcBef>
                <a:spcPts val="100"/>
              </a:spcBef>
              <a:buFont typeface="Arial" panose="020B0604020202020204" pitchFamily="34" charset="0"/>
              <a:buChar char="•"/>
            </a:pPr>
            <a:r>
              <a:rPr lang="en-US" sz="1100" dirty="0">
                <a:latin typeface="Trebuchet MS"/>
                <a:cs typeface="Trebuchet MS"/>
              </a:rPr>
              <a:t>Holds specific financial metrics for each company (e.g., revenue, total assets, net income) categorized by balance sheet, income statement, and cash flow.</a:t>
            </a:r>
          </a:p>
          <a:p>
            <a:pPr marL="184150" marR="5080" indent="-171450">
              <a:lnSpc>
                <a:spcPct val="150000"/>
              </a:lnSpc>
              <a:spcBef>
                <a:spcPts val="100"/>
              </a:spcBef>
              <a:buFont typeface="Arial" panose="020B0604020202020204" pitchFamily="34" charset="0"/>
              <a:buChar char="•"/>
            </a:pPr>
            <a:r>
              <a:rPr lang="en-US" sz="1100" dirty="0"/>
              <a:t>Each entry includes the amount, date, and industry.</a:t>
            </a:r>
          </a:p>
        </p:txBody>
      </p:sp>
      <p:sp>
        <p:nvSpPr>
          <p:cNvPr id="13" name="object 10">
            <a:extLst>
              <a:ext uri="{FF2B5EF4-FFF2-40B4-BE49-F238E27FC236}">
                <a16:creationId xmlns:a16="http://schemas.microsoft.com/office/drawing/2014/main" id="{0C116EB7-5BE2-54ED-70B9-A4AD9871B73E}"/>
              </a:ext>
            </a:extLst>
          </p:cNvPr>
          <p:cNvSpPr txBox="1"/>
          <p:nvPr/>
        </p:nvSpPr>
        <p:spPr>
          <a:xfrm>
            <a:off x="357518" y="3914543"/>
            <a:ext cx="5189220" cy="310341"/>
          </a:xfrm>
          <a:prstGeom prst="rect">
            <a:avLst/>
          </a:prstGeom>
          <a:solidFill>
            <a:srgbClr val="DCDDDE">
              <a:alpha val="34999"/>
            </a:srgbClr>
          </a:solidFill>
        </p:spPr>
        <p:txBody>
          <a:bodyPr vert="horz" wrap="square" lIns="0" tIns="48260" rIns="0" bIns="0" rtlCol="0">
            <a:spAutoFit/>
          </a:bodyPr>
          <a:lstStyle/>
          <a:p>
            <a:pPr marL="88900">
              <a:lnSpc>
                <a:spcPct val="100000"/>
              </a:lnSpc>
              <a:spcBef>
                <a:spcPts val="380"/>
              </a:spcBef>
            </a:pPr>
            <a:r>
              <a:rPr lang="en-US" sz="1700" b="1" dirty="0" err="1">
                <a:solidFill>
                  <a:srgbClr val="094780"/>
                </a:solidFill>
                <a:latin typeface="Trebuchet MS"/>
                <a:ea typeface="+mj-ea"/>
              </a:rPr>
              <a:t>FinancialRatios</a:t>
            </a:r>
            <a:r>
              <a:rPr lang="en-US" sz="1700" b="1" dirty="0">
                <a:solidFill>
                  <a:srgbClr val="094780"/>
                </a:solidFill>
                <a:latin typeface="Trebuchet MS"/>
                <a:ea typeface="+mj-ea"/>
              </a:rPr>
              <a:t> Table:</a:t>
            </a:r>
            <a:endParaRPr sz="1700" b="1" dirty="0">
              <a:solidFill>
                <a:srgbClr val="094780"/>
              </a:solidFill>
              <a:latin typeface="Trebuchet MS"/>
              <a:ea typeface="+mj-ea"/>
            </a:endParaRPr>
          </a:p>
        </p:txBody>
      </p:sp>
      <p:sp>
        <p:nvSpPr>
          <p:cNvPr id="14" name="object 8">
            <a:extLst>
              <a:ext uri="{FF2B5EF4-FFF2-40B4-BE49-F238E27FC236}">
                <a16:creationId xmlns:a16="http://schemas.microsoft.com/office/drawing/2014/main" id="{0B9EE492-3B73-4DB7-2E67-4E20521B54A7}"/>
              </a:ext>
            </a:extLst>
          </p:cNvPr>
          <p:cNvSpPr txBox="1"/>
          <p:nvPr/>
        </p:nvSpPr>
        <p:spPr>
          <a:xfrm>
            <a:off x="386121" y="4216486"/>
            <a:ext cx="5093970" cy="743473"/>
          </a:xfrm>
          <a:prstGeom prst="rect">
            <a:avLst/>
          </a:prstGeom>
        </p:spPr>
        <p:txBody>
          <a:bodyPr vert="horz" wrap="square" lIns="0" tIns="12700" rIns="0" bIns="0" rtlCol="0">
            <a:spAutoFit/>
          </a:bodyPr>
          <a:lstStyle/>
          <a:p>
            <a:pPr marL="12700" marR="5080">
              <a:lnSpc>
                <a:spcPct val="150000"/>
              </a:lnSpc>
              <a:spcBef>
                <a:spcPts val="100"/>
              </a:spcBef>
            </a:pPr>
            <a:r>
              <a:rPr lang="en-US" sz="1100" dirty="0">
                <a:latin typeface="Trebuchet MS"/>
                <a:cs typeface="Trebuchet MS"/>
              </a:rPr>
              <a:t>Calculates and stores financial ratios for companies, such as the current ratio, debt-to-equity ratio, and return on assets (ROA), allowing for deeper financial analysis.</a:t>
            </a:r>
          </a:p>
        </p:txBody>
      </p:sp>
      <p:sp>
        <p:nvSpPr>
          <p:cNvPr id="15" name="object 10">
            <a:extLst>
              <a:ext uri="{FF2B5EF4-FFF2-40B4-BE49-F238E27FC236}">
                <a16:creationId xmlns:a16="http://schemas.microsoft.com/office/drawing/2014/main" id="{260CC955-8E9D-2B05-7D8C-DDB2AC97C029}"/>
              </a:ext>
            </a:extLst>
          </p:cNvPr>
          <p:cNvSpPr txBox="1"/>
          <p:nvPr/>
        </p:nvSpPr>
        <p:spPr>
          <a:xfrm>
            <a:off x="373421" y="5074841"/>
            <a:ext cx="5189220" cy="310341"/>
          </a:xfrm>
          <a:prstGeom prst="rect">
            <a:avLst/>
          </a:prstGeom>
          <a:solidFill>
            <a:srgbClr val="DCDDDE">
              <a:alpha val="34999"/>
            </a:srgbClr>
          </a:solidFill>
        </p:spPr>
        <p:txBody>
          <a:bodyPr vert="horz" wrap="square" lIns="0" tIns="48260" rIns="0" bIns="0" rtlCol="0">
            <a:spAutoFit/>
          </a:bodyPr>
          <a:lstStyle/>
          <a:p>
            <a:pPr marL="88900">
              <a:lnSpc>
                <a:spcPct val="100000"/>
              </a:lnSpc>
              <a:spcBef>
                <a:spcPts val="380"/>
              </a:spcBef>
            </a:pPr>
            <a:r>
              <a:rPr lang="en-US" sz="1700" b="1" dirty="0" err="1">
                <a:solidFill>
                  <a:srgbClr val="094780"/>
                </a:solidFill>
                <a:latin typeface="Trebuchet MS"/>
                <a:ea typeface="+mj-ea"/>
              </a:rPr>
              <a:t>IndustrySummary</a:t>
            </a:r>
            <a:r>
              <a:rPr lang="en-US" sz="1700" b="1" dirty="0">
                <a:solidFill>
                  <a:srgbClr val="094780"/>
                </a:solidFill>
                <a:latin typeface="Trebuchet MS"/>
                <a:ea typeface="+mj-ea"/>
              </a:rPr>
              <a:t> Table:</a:t>
            </a:r>
          </a:p>
        </p:txBody>
      </p:sp>
      <p:sp>
        <p:nvSpPr>
          <p:cNvPr id="16" name="object 8">
            <a:extLst>
              <a:ext uri="{FF2B5EF4-FFF2-40B4-BE49-F238E27FC236}">
                <a16:creationId xmlns:a16="http://schemas.microsoft.com/office/drawing/2014/main" id="{5C49A8B9-B30B-AE55-A87E-116E8A7BC954}"/>
              </a:ext>
            </a:extLst>
          </p:cNvPr>
          <p:cNvSpPr txBox="1"/>
          <p:nvPr/>
        </p:nvSpPr>
        <p:spPr>
          <a:xfrm>
            <a:off x="405143" y="5378236"/>
            <a:ext cx="5093970" cy="489301"/>
          </a:xfrm>
          <a:prstGeom prst="rect">
            <a:avLst/>
          </a:prstGeom>
        </p:spPr>
        <p:txBody>
          <a:bodyPr vert="horz" wrap="square" lIns="0" tIns="12700" rIns="0" bIns="0" rtlCol="0">
            <a:spAutoFit/>
          </a:bodyPr>
          <a:lstStyle/>
          <a:p>
            <a:pPr>
              <a:lnSpc>
                <a:spcPct val="150000"/>
              </a:lnSpc>
            </a:pPr>
            <a:r>
              <a:rPr lang="en-US" sz="1100" dirty="0"/>
              <a:t>Summarizes industry-level data, showing the number of companies, countries, and regions represented in each industry.</a:t>
            </a:r>
          </a:p>
        </p:txBody>
      </p:sp>
      <p:sp>
        <p:nvSpPr>
          <p:cNvPr id="17" name="object 2">
            <a:extLst>
              <a:ext uri="{FF2B5EF4-FFF2-40B4-BE49-F238E27FC236}">
                <a16:creationId xmlns:a16="http://schemas.microsoft.com/office/drawing/2014/main" id="{AB6B8BDD-45F2-FCBC-8FE8-B2AD1B2956CB}"/>
              </a:ext>
            </a:extLst>
          </p:cNvPr>
          <p:cNvSpPr/>
          <p:nvPr/>
        </p:nvSpPr>
        <p:spPr>
          <a:xfrm>
            <a:off x="432005" y="7438538"/>
            <a:ext cx="243204" cy="121920"/>
          </a:xfrm>
          <a:custGeom>
            <a:avLst/>
            <a:gdLst/>
            <a:ahLst/>
            <a:cxnLst/>
            <a:rect l="l" t="t" r="r" b="b"/>
            <a:pathLst>
              <a:path w="243204" h="121920">
                <a:moveTo>
                  <a:pt x="121466" y="0"/>
                </a:moveTo>
                <a:lnTo>
                  <a:pt x="0" y="121466"/>
                </a:lnTo>
                <a:lnTo>
                  <a:pt x="242933" y="121466"/>
                </a:lnTo>
                <a:lnTo>
                  <a:pt x="121466" y="0"/>
                </a:lnTo>
                <a:close/>
              </a:path>
            </a:pathLst>
          </a:custGeom>
          <a:solidFill>
            <a:srgbClr val="A0A7D8"/>
          </a:solidFill>
          <a:ln>
            <a:noFill/>
          </a:ln>
        </p:spPr>
        <p:txBody>
          <a:bodyPr wrap="square" lIns="0" tIns="0" rIns="0" bIns="0" rtlCol="0"/>
          <a:lstStyle/>
          <a:p>
            <a:endParaRPr/>
          </a:p>
        </p:txBody>
      </p:sp>
      <p:pic>
        <p:nvPicPr>
          <p:cNvPr id="2058" name="Picture 10" descr="Relate Excel with Revit Data in Power BI">
            <a:extLst>
              <a:ext uri="{FF2B5EF4-FFF2-40B4-BE49-F238E27FC236}">
                <a16:creationId xmlns:a16="http://schemas.microsoft.com/office/drawing/2014/main" id="{DF75BAD4-7333-CB35-5EC7-EF10237434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5225719" y="1641475"/>
            <a:ext cx="6655462" cy="427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88352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1081</TotalTime>
  <Words>7768</Words>
  <Application>Microsoft Office PowerPoint</Application>
  <PresentationFormat>Custom</PresentationFormat>
  <Paragraphs>459</Paragraphs>
  <Slides>32</Slides>
  <Notes>3</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42" baseType="lpstr">
      <vt:lpstr>Aptos</vt:lpstr>
      <vt:lpstr>Arial</vt:lpstr>
      <vt:lpstr>Arial MT</vt:lpstr>
      <vt:lpstr>Courier New</vt:lpstr>
      <vt:lpstr>Segoe UI Black</vt:lpstr>
      <vt:lpstr>Tahoma</vt:lpstr>
      <vt:lpstr>Trebuchet MS</vt:lpstr>
      <vt:lpstr>Verdana</vt:lpstr>
      <vt:lpstr>Office Theme</vt:lpstr>
      <vt:lpstr>Packager Shell Object</vt:lpstr>
      <vt:lpstr>Major U.S. Market Stock Market Analysis</vt:lpstr>
      <vt:lpstr>TABLE</vt:lpstr>
      <vt:lpstr>FOREWORD</vt:lpstr>
      <vt:lpstr>Problem Definition:</vt:lpstr>
      <vt:lpstr>PowerPoint Presentation</vt:lpstr>
      <vt:lpstr>PowerPoint Presentation</vt:lpstr>
      <vt:lpstr>SECTION 2</vt:lpstr>
      <vt:lpstr>Financial Data Extraction and Analysis Using Python &amp; yFinance</vt:lpstr>
      <vt:lpstr>Data Model &amp; Structure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Reading and description</vt:lpstr>
      <vt:lpstr>Data Preparation and Processing</vt:lpstr>
      <vt:lpstr>PowerPoint Presentation</vt:lpstr>
      <vt:lpstr>Neural Networks – From Origins to Modern Applications</vt:lpstr>
      <vt:lpstr>PowerPoint Presentation</vt:lpstr>
      <vt:lpstr>PowerPoint Presentation</vt:lpstr>
      <vt:lpstr>Why LSTM (Long Short-Term Memory)?</vt:lpstr>
      <vt:lpstr>PowerPoint Presentation</vt:lpstr>
      <vt:lpstr>LSTM Model Architecture Description</vt:lpstr>
      <vt:lpstr>PowerPoint Presentation</vt:lpstr>
      <vt:lpstr>EXECUTIVE SUMMARY</vt:lpstr>
      <vt:lpstr>EXECUTIVE SUMMARY</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Major U.S. Market Stock Market Analysis</dc:title>
  <cp:lastModifiedBy>Syed Syed</cp:lastModifiedBy>
  <cp:revision>18</cp:revision>
  <dcterms:created xsi:type="dcterms:W3CDTF">2024-09-13T20:19:39Z</dcterms:created>
  <dcterms:modified xsi:type="dcterms:W3CDTF">2024-09-22T11:13:37Z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2023-08-29T00:00:00Z</vt:filetime>
  </property>
  <property fmtid="{D5CDD505-2E9C-101B-9397-08002B2CF9AE}" pid="3" name="Creator">
    <vt:lpwstr>Adobe InDesign 17.4 (Macintosh)</vt:lpwstr>
  </property>
  <property fmtid="{D5CDD505-2E9C-101B-9397-08002B2CF9AE}" pid="4" name="LastSaved">
    <vt:filetime>2024-09-13T00:00:00Z</vt:filetime>
  </property>
  <property fmtid="{D5CDD505-2E9C-101B-9397-08002B2CF9AE}" pid="5" name="Producer">
    <vt:lpwstr>iLovePDF</vt:lpwstr>
  </property>
</Properties>
</file>